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9.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ink/ink20.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5" r:id="rId4"/>
    <p:sldMasterId id="2147483687" r:id="rId5"/>
    <p:sldMasterId id="2147483714" r:id="rId6"/>
    <p:sldMasterId id="2147483728" r:id="rId7"/>
    <p:sldMasterId id="2147483741" r:id="rId8"/>
    <p:sldMasterId id="2147483780" r:id="rId9"/>
    <p:sldMasterId id="2147483793" r:id="rId10"/>
    <p:sldMasterId id="2147483806" r:id="rId11"/>
    <p:sldMasterId id="2147483818" r:id="rId12"/>
    <p:sldMasterId id="2147483832" r:id="rId13"/>
  </p:sldMasterIdLst>
  <p:notesMasterIdLst>
    <p:notesMasterId r:id="rId65"/>
  </p:notesMasterIdLst>
  <p:sldIdLst>
    <p:sldId id="1801" r:id="rId14"/>
    <p:sldId id="1802" r:id="rId15"/>
    <p:sldId id="1803" r:id="rId16"/>
    <p:sldId id="1804" r:id="rId17"/>
    <p:sldId id="277" r:id="rId18"/>
    <p:sldId id="258" r:id="rId19"/>
    <p:sldId id="828" r:id="rId20"/>
    <p:sldId id="260" r:id="rId21"/>
    <p:sldId id="1726" r:id="rId22"/>
    <p:sldId id="1782" r:id="rId23"/>
    <p:sldId id="1785" r:id="rId24"/>
    <p:sldId id="1781" r:id="rId25"/>
    <p:sldId id="1779" r:id="rId26"/>
    <p:sldId id="1786" r:id="rId27"/>
    <p:sldId id="1783" r:id="rId28"/>
    <p:sldId id="1789" r:id="rId29"/>
    <p:sldId id="1768" r:id="rId30"/>
    <p:sldId id="1773" r:id="rId31"/>
    <p:sldId id="1769" r:id="rId32"/>
    <p:sldId id="1795" r:id="rId33"/>
    <p:sldId id="1771" r:id="rId34"/>
    <p:sldId id="1791" r:id="rId35"/>
    <p:sldId id="1745" r:id="rId36"/>
    <p:sldId id="1806" r:id="rId37"/>
    <p:sldId id="1755" r:id="rId38"/>
    <p:sldId id="1793" r:id="rId39"/>
    <p:sldId id="1750" r:id="rId40"/>
    <p:sldId id="1758" r:id="rId41"/>
    <p:sldId id="1792" r:id="rId42"/>
    <p:sldId id="1757" r:id="rId43"/>
    <p:sldId id="833" r:id="rId44"/>
    <p:sldId id="1544" r:id="rId45"/>
    <p:sldId id="1555" r:id="rId46"/>
    <p:sldId id="522" r:id="rId47"/>
    <p:sldId id="1775" r:id="rId48"/>
    <p:sldId id="529" r:id="rId49"/>
    <p:sldId id="1776" r:id="rId50"/>
    <p:sldId id="1777" r:id="rId51"/>
    <p:sldId id="1759" r:id="rId52"/>
    <p:sldId id="1772" r:id="rId53"/>
    <p:sldId id="1796" r:id="rId54"/>
    <p:sldId id="1798" r:id="rId55"/>
    <p:sldId id="1780" r:id="rId56"/>
    <p:sldId id="1797" r:id="rId57"/>
    <p:sldId id="1761" r:id="rId58"/>
    <p:sldId id="362" r:id="rId59"/>
    <p:sldId id="1799" r:id="rId60"/>
    <p:sldId id="1754" r:id="rId61"/>
    <p:sldId id="806" r:id="rId62"/>
    <p:sldId id="1807" r:id="rId63"/>
    <p:sldId id="389" r:id="rId64"/>
  </p:sldIdLst>
  <p:sldSz cx="12192000" cy="6858000"/>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son, Erica" initials="HE" lastIdx="3" clrIdx="0">
    <p:extLst>
      <p:ext uri="{19B8F6BF-5375-455C-9EA6-DF929625EA0E}">
        <p15:presenceInfo xmlns:p15="http://schemas.microsoft.com/office/powerpoint/2012/main" userId="S::erica.helson@ventura.org::70286152-eef8-4e33-ab78-bf35f066cee9" providerId="AD"/>
      </p:ext>
    </p:extLst>
  </p:cmAuthor>
  <p:cmAuthor id="2" name="Marisa Hanson-Lopez" initials="MH" lastIdx="2" clrIdx="1">
    <p:extLst>
      <p:ext uri="{19B8F6BF-5375-455C-9EA6-DF929625EA0E}">
        <p15:presenceInfo xmlns:p15="http://schemas.microsoft.com/office/powerpoint/2012/main" userId="S::mhanson_co.santa-barbara.ca.us#ext#@countyofventuraca.onmicrosoft.com::f6aa05e6-61f0-401e-9abd-363e2c748e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9CB9"/>
    <a:srgbClr val="3B85B2"/>
    <a:srgbClr val="FFFFFF"/>
    <a:srgbClr val="ED7D31"/>
    <a:srgbClr val="B5926C"/>
    <a:srgbClr val="B4C7E7"/>
    <a:srgbClr val="5C84CC"/>
    <a:srgbClr val="70AD47"/>
    <a:srgbClr val="E7E6E6"/>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6" autoAdjust="0"/>
    <p:restoredTop sz="91613" autoAdjust="0"/>
  </p:normalViewPr>
  <p:slideViewPr>
    <p:cSldViewPr snapToGrid="0">
      <p:cViewPr varScale="1">
        <p:scale>
          <a:sx n="73" d="100"/>
          <a:sy n="73" d="100"/>
        </p:scale>
        <p:origin x="979" y="53"/>
      </p:cViewPr>
      <p:guideLst/>
    </p:cSldViewPr>
  </p:slideViewPr>
  <p:notesTextViewPr>
    <p:cViewPr>
      <p:scale>
        <a:sx n="3" d="2"/>
        <a:sy n="3" d="2"/>
      </p:scale>
      <p:origin x="0" y="0"/>
    </p:cViewPr>
  </p:notesTextViewPr>
  <p:sorterViewPr>
    <p:cViewPr>
      <p:scale>
        <a:sx n="59" d="100"/>
        <a:sy n="59" d="100"/>
      </p:scale>
      <p:origin x="0" y="0"/>
    </p:cViewPr>
  </p:sorterViewPr>
  <p:notesViewPr>
    <p:cSldViewPr snapToGrid="0">
      <p:cViewPr varScale="1">
        <p:scale>
          <a:sx n="163" d="100"/>
          <a:sy n="163" d="100"/>
        </p:scale>
        <p:origin x="115"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image" Target="../media/image9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image" Target="../media/image9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CC507-B56F-4F25-B672-43BC9329B469}" type="doc">
      <dgm:prSet loTypeId="urn:microsoft.com/office/officeart/2005/8/layout/pList2" loCatId="list" qsTypeId="urn:microsoft.com/office/officeart/2005/8/quickstyle/simple1" qsCatId="simple" csTypeId="urn:microsoft.com/office/officeart/2005/8/colors/accent1_2" csCatId="accent1" phldr="1"/>
      <dgm:spPr/>
    </dgm:pt>
    <dgm:pt modelId="{95C22600-3750-497A-BDD9-77752FB8DA24}">
      <dgm:prSet phldrT="[Text]"/>
      <dgm:spPr/>
      <dgm:t>
        <a:bodyPr/>
        <a:lstStyle/>
        <a:p>
          <a:r>
            <a:rPr lang="en-US" dirty="0"/>
            <a:t>DC Fast Charger = 5 Level 2</a:t>
          </a:r>
        </a:p>
      </dgm:t>
    </dgm:pt>
    <dgm:pt modelId="{8971E9A2-F1CE-4A19-A512-B980575C7D8A}" type="parTrans" cxnId="{5E7DD180-C157-433D-A93F-51F2550E69AF}">
      <dgm:prSet/>
      <dgm:spPr/>
      <dgm:t>
        <a:bodyPr/>
        <a:lstStyle/>
        <a:p>
          <a:endParaRPr lang="en-US"/>
        </a:p>
      </dgm:t>
    </dgm:pt>
    <dgm:pt modelId="{3F626BF4-0F85-40CC-B506-34218467BDAD}" type="sibTrans" cxnId="{5E7DD180-C157-433D-A93F-51F2550E69AF}">
      <dgm:prSet/>
      <dgm:spPr/>
      <dgm:t>
        <a:bodyPr/>
        <a:lstStyle/>
        <a:p>
          <a:endParaRPr lang="en-US"/>
        </a:p>
      </dgm:t>
    </dgm:pt>
    <dgm:pt modelId="{A5EF172D-61B3-404E-A318-08B84D99E37C}">
      <dgm:prSet phldrT="[Text]"/>
      <dgm:spPr/>
      <dgm:t>
        <a:bodyPr/>
        <a:lstStyle/>
        <a:p>
          <a:r>
            <a:rPr lang="en-US" dirty="0"/>
            <a:t>Low-Power Level 2 = </a:t>
          </a:r>
        </a:p>
        <a:p>
          <a:r>
            <a:rPr lang="en-US" dirty="0"/>
            <a:t>½ regular Level 2</a:t>
          </a:r>
        </a:p>
      </dgm:t>
    </dgm:pt>
    <dgm:pt modelId="{ACEBDE04-18D3-4835-9965-CCBDD43F5310}" type="parTrans" cxnId="{736C3311-25E1-40B3-9D30-22260E141DFF}">
      <dgm:prSet/>
      <dgm:spPr/>
      <dgm:t>
        <a:bodyPr/>
        <a:lstStyle/>
        <a:p>
          <a:endParaRPr lang="en-US"/>
        </a:p>
      </dgm:t>
    </dgm:pt>
    <dgm:pt modelId="{29F790D9-DD6B-40F9-8E8C-0DDE639C30E2}" type="sibTrans" cxnId="{736C3311-25E1-40B3-9D30-22260E141DFF}">
      <dgm:prSet/>
      <dgm:spPr/>
      <dgm:t>
        <a:bodyPr/>
        <a:lstStyle/>
        <a:p>
          <a:endParaRPr lang="en-US"/>
        </a:p>
      </dgm:t>
    </dgm:pt>
    <dgm:pt modelId="{942E5379-EF8C-431D-A870-EA19189F1296}">
      <dgm:prSet phldrT="[Text]"/>
      <dgm:spPr/>
      <dgm:t>
        <a:bodyPr/>
        <a:lstStyle/>
        <a:p>
          <a:r>
            <a:rPr lang="en-US" dirty="0"/>
            <a:t>Power Allocation Method </a:t>
          </a:r>
        </a:p>
      </dgm:t>
    </dgm:pt>
    <dgm:pt modelId="{A4EE2FF9-F74E-4327-9821-69E575AA186A}" type="parTrans" cxnId="{A43EC9DE-0A5E-4166-9A56-804C86A209C2}">
      <dgm:prSet/>
      <dgm:spPr/>
      <dgm:t>
        <a:bodyPr/>
        <a:lstStyle/>
        <a:p>
          <a:endParaRPr lang="en-US"/>
        </a:p>
      </dgm:t>
    </dgm:pt>
    <dgm:pt modelId="{7071FE34-FD32-4142-9AB9-9059A16A1B1F}" type="sibTrans" cxnId="{A43EC9DE-0A5E-4166-9A56-804C86A209C2}">
      <dgm:prSet/>
      <dgm:spPr/>
      <dgm:t>
        <a:bodyPr/>
        <a:lstStyle/>
        <a:p>
          <a:endParaRPr lang="en-US"/>
        </a:p>
      </dgm:t>
    </dgm:pt>
    <dgm:pt modelId="{7A64D195-D6E9-4C1B-9EEF-CEED9B8BEA8A}" type="pres">
      <dgm:prSet presAssocID="{33FCC507-B56F-4F25-B672-43BC9329B469}" presName="Name0" presStyleCnt="0">
        <dgm:presLayoutVars>
          <dgm:dir/>
          <dgm:resizeHandles val="exact"/>
        </dgm:presLayoutVars>
      </dgm:prSet>
      <dgm:spPr/>
    </dgm:pt>
    <dgm:pt modelId="{8B98526D-C360-42A8-8BFE-E91FB1773047}" type="pres">
      <dgm:prSet presAssocID="{33FCC507-B56F-4F25-B672-43BC9329B469}" presName="bkgdShp" presStyleLbl="alignAccFollowNode1" presStyleIdx="0" presStyleCnt="1"/>
      <dgm:spPr/>
    </dgm:pt>
    <dgm:pt modelId="{76AA6241-9818-4F17-8E0B-E4C450A48C18}" type="pres">
      <dgm:prSet presAssocID="{33FCC507-B56F-4F25-B672-43BC9329B469}" presName="linComp" presStyleCnt="0"/>
      <dgm:spPr/>
    </dgm:pt>
    <dgm:pt modelId="{B13B028D-5895-42D7-AD8F-1953AF2DAB7D}" type="pres">
      <dgm:prSet presAssocID="{95C22600-3750-497A-BDD9-77752FB8DA24}" presName="compNode" presStyleCnt="0"/>
      <dgm:spPr/>
    </dgm:pt>
    <dgm:pt modelId="{044075C9-253F-44FB-A1A8-875D6E6BE27B}" type="pres">
      <dgm:prSet presAssocID="{95C22600-3750-497A-BDD9-77752FB8DA24}" presName="node" presStyleLbl="node1" presStyleIdx="0" presStyleCnt="3">
        <dgm:presLayoutVars>
          <dgm:bulletEnabled val="1"/>
        </dgm:presLayoutVars>
      </dgm:prSet>
      <dgm:spPr/>
    </dgm:pt>
    <dgm:pt modelId="{B94B8478-D5AD-481E-93E8-8C8D6E1D9835}" type="pres">
      <dgm:prSet presAssocID="{95C22600-3750-497A-BDD9-77752FB8DA24}" presName="invisiNode" presStyleLbl="node1" presStyleIdx="0" presStyleCnt="3"/>
      <dgm:spPr/>
    </dgm:pt>
    <dgm:pt modelId="{A1C27BEA-E18A-4875-BDA2-FBF64103518B}" type="pres">
      <dgm:prSet presAssocID="{95C22600-3750-497A-BDD9-77752FB8DA2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B9514E2-D46E-48D1-AFF0-8A0236AFF336}" type="pres">
      <dgm:prSet presAssocID="{3F626BF4-0F85-40CC-B506-34218467BDAD}" presName="sibTrans" presStyleLbl="sibTrans2D1" presStyleIdx="0" presStyleCnt="0"/>
      <dgm:spPr/>
    </dgm:pt>
    <dgm:pt modelId="{F8A87BB8-2764-489D-80EB-6F2821F294E3}" type="pres">
      <dgm:prSet presAssocID="{A5EF172D-61B3-404E-A318-08B84D99E37C}" presName="compNode" presStyleCnt="0"/>
      <dgm:spPr/>
    </dgm:pt>
    <dgm:pt modelId="{EF99E46F-77CD-47A3-B06B-3A6F7CBCF1DB}" type="pres">
      <dgm:prSet presAssocID="{A5EF172D-61B3-404E-A318-08B84D99E37C}" presName="node" presStyleLbl="node1" presStyleIdx="1" presStyleCnt="3">
        <dgm:presLayoutVars>
          <dgm:bulletEnabled val="1"/>
        </dgm:presLayoutVars>
      </dgm:prSet>
      <dgm:spPr/>
    </dgm:pt>
    <dgm:pt modelId="{1765BE55-322A-44B4-921A-F5743240D062}" type="pres">
      <dgm:prSet presAssocID="{A5EF172D-61B3-404E-A318-08B84D99E37C}" presName="invisiNode" presStyleLbl="node1" presStyleIdx="1" presStyleCnt="3"/>
      <dgm:spPr/>
    </dgm:pt>
    <dgm:pt modelId="{845329B7-B01F-4D8F-947C-85897C203EDF}" type="pres">
      <dgm:prSet presAssocID="{A5EF172D-61B3-404E-A318-08B84D99E37C}"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81F51444-04DC-4A1C-BE8A-5B97072E468A}" type="pres">
      <dgm:prSet presAssocID="{29F790D9-DD6B-40F9-8E8C-0DDE639C30E2}" presName="sibTrans" presStyleLbl="sibTrans2D1" presStyleIdx="0" presStyleCnt="0"/>
      <dgm:spPr/>
    </dgm:pt>
    <dgm:pt modelId="{99E8C0C4-197A-467B-8194-14A6947567C3}" type="pres">
      <dgm:prSet presAssocID="{942E5379-EF8C-431D-A870-EA19189F1296}" presName="compNode" presStyleCnt="0"/>
      <dgm:spPr/>
    </dgm:pt>
    <dgm:pt modelId="{18D1790F-C4EA-4B1C-A0E0-D3DE85756A7E}" type="pres">
      <dgm:prSet presAssocID="{942E5379-EF8C-431D-A870-EA19189F1296}" presName="node" presStyleLbl="node1" presStyleIdx="2" presStyleCnt="3">
        <dgm:presLayoutVars>
          <dgm:bulletEnabled val="1"/>
        </dgm:presLayoutVars>
      </dgm:prSet>
      <dgm:spPr/>
    </dgm:pt>
    <dgm:pt modelId="{28E23A1D-A8A7-4137-97A2-ED433D9DFBF6}" type="pres">
      <dgm:prSet presAssocID="{942E5379-EF8C-431D-A870-EA19189F1296}" presName="invisiNode" presStyleLbl="node1" presStyleIdx="2" presStyleCnt="3"/>
      <dgm:spPr/>
    </dgm:pt>
    <dgm:pt modelId="{3CC4259B-81F0-4025-B326-9AE9A5ED3FB5}" type="pres">
      <dgm:prSet presAssocID="{942E5379-EF8C-431D-A870-EA19189F1296}"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736C3311-25E1-40B3-9D30-22260E141DFF}" srcId="{33FCC507-B56F-4F25-B672-43BC9329B469}" destId="{A5EF172D-61B3-404E-A318-08B84D99E37C}" srcOrd="1" destOrd="0" parTransId="{ACEBDE04-18D3-4835-9965-CCBDD43F5310}" sibTransId="{29F790D9-DD6B-40F9-8E8C-0DDE639C30E2}"/>
    <dgm:cxn modelId="{57B4E921-B1C0-488D-A73E-602D2258B5C3}" type="presOf" srcId="{29F790D9-DD6B-40F9-8E8C-0DDE639C30E2}" destId="{81F51444-04DC-4A1C-BE8A-5B97072E468A}" srcOrd="0" destOrd="0" presId="urn:microsoft.com/office/officeart/2005/8/layout/pList2"/>
    <dgm:cxn modelId="{D9D00156-CC89-4F02-A5BC-D12DBD2D434C}" type="presOf" srcId="{3F626BF4-0F85-40CC-B506-34218467BDAD}" destId="{EB9514E2-D46E-48D1-AFF0-8A0236AFF336}" srcOrd="0" destOrd="0" presId="urn:microsoft.com/office/officeart/2005/8/layout/pList2"/>
    <dgm:cxn modelId="{5E7DD180-C157-433D-A93F-51F2550E69AF}" srcId="{33FCC507-B56F-4F25-B672-43BC9329B469}" destId="{95C22600-3750-497A-BDD9-77752FB8DA24}" srcOrd="0" destOrd="0" parTransId="{8971E9A2-F1CE-4A19-A512-B980575C7D8A}" sibTransId="{3F626BF4-0F85-40CC-B506-34218467BDAD}"/>
    <dgm:cxn modelId="{6B4D90C3-84E7-4D49-B1BF-385E884A6C02}" type="presOf" srcId="{A5EF172D-61B3-404E-A318-08B84D99E37C}" destId="{EF99E46F-77CD-47A3-B06B-3A6F7CBCF1DB}" srcOrd="0" destOrd="0" presId="urn:microsoft.com/office/officeart/2005/8/layout/pList2"/>
    <dgm:cxn modelId="{5C86EAD0-4793-4CA1-ADAB-288F9E5C42E4}" type="presOf" srcId="{95C22600-3750-497A-BDD9-77752FB8DA24}" destId="{044075C9-253F-44FB-A1A8-875D6E6BE27B}" srcOrd="0" destOrd="0" presId="urn:microsoft.com/office/officeart/2005/8/layout/pList2"/>
    <dgm:cxn modelId="{CF7770D6-4784-49E1-914A-A32B4FE16111}" type="presOf" srcId="{33FCC507-B56F-4F25-B672-43BC9329B469}" destId="{7A64D195-D6E9-4C1B-9EEF-CEED9B8BEA8A}" srcOrd="0" destOrd="0" presId="urn:microsoft.com/office/officeart/2005/8/layout/pList2"/>
    <dgm:cxn modelId="{36E8B5DA-163B-4957-99CE-EE63A70EC733}" type="presOf" srcId="{942E5379-EF8C-431D-A870-EA19189F1296}" destId="{18D1790F-C4EA-4B1C-A0E0-D3DE85756A7E}" srcOrd="0" destOrd="0" presId="urn:microsoft.com/office/officeart/2005/8/layout/pList2"/>
    <dgm:cxn modelId="{A43EC9DE-0A5E-4166-9A56-804C86A209C2}" srcId="{33FCC507-B56F-4F25-B672-43BC9329B469}" destId="{942E5379-EF8C-431D-A870-EA19189F1296}" srcOrd="2" destOrd="0" parTransId="{A4EE2FF9-F74E-4327-9821-69E575AA186A}" sibTransId="{7071FE34-FD32-4142-9AB9-9059A16A1B1F}"/>
    <dgm:cxn modelId="{B6B57165-2950-47BF-9B12-7C5487BEA754}" type="presParOf" srcId="{7A64D195-D6E9-4C1B-9EEF-CEED9B8BEA8A}" destId="{8B98526D-C360-42A8-8BFE-E91FB1773047}" srcOrd="0" destOrd="0" presId="urn:microsoft.com/office/officeart/2005/8/layout/pList2"/>
    <dgm:cxn modelId="{EE7F7FD4-437F-43E8-BAD5-A9665730AB42}" type="presParOf" srcId="{7A64D195-D6E9-4C1B-9EEF-CEED9B8BEA8A}" destId="{76AA6241-9818-4F17-8E0B-E4C450A48C18}" srcOrd="1" destOrd="0" presId="urn:microsoft.com/office/officeart/2005/8/layout/pList2"/>
    <dgm:cxn modelId="{2A278785-8E73-4D3E-A2E2-DBA71CCFC392}" type="presParOf" srcId="{76AA6241-9818-4F17-8E0B-E4C450A48C18}" destId="{B13B028D-5895-42D7-AD8F-1953AF2DAB7D}" srcOrd="0" destOrd="0" presId="urn:microsoft.com/office/officeart/2005/8/layout/pList2"/>
    <dgm:cxn modelId="{B4E880A0-F9B6-4749-BDB8-0ED19F0F68DB}" type="presParOf" srcId="{B13B028D-5895-42D7-AD8F-1953AF2DAB7D}" destId="{044075C9-253F-44FB-A1A8-875D6E6BE27B}" srcOrd="0" destOrd="0" presId="urn:microsoft.com/office/officeart/2005/8/layout/pList2"/>
    <dgm:cxn modelId="{59340E59-26C4-4D18-9706-5DDC9F91622E}" type="presParOf" srcId="{B13B028D-5895-42D7-AD8F-1953AF2DAB7D}" destId="{B94B8478-D5AD-481E-93E8-8C8D6E1D9835}" srcOrd="1" destOrd="0" presId="urn:microsoft.com/office/officeart/2005/8/layout/pList2"/>
    <dgm:cxn modelId="{23D167FC-470E-4107-9200-C88E3E0D84CC}" type="presParOf" srcId="{B13B028D-5895-42D7-AD8F-1953AF2DAB7D}" destId="{A1C27BEA-E18A-4875-BDA2-FBF64103518B}" srcOrd="2" destOrd="0" presId="urn:microsoft.com/office/officeart/2005/8/layout/pList2"/>
    <dgm:cxn modelId="{F7D9A5C4-E351-47AA-8A86-1E4DDED3363A}" type="presParOf" srcId="{76AA6241-9818-4F17-8E0B-E4C450A48C18}" destId="{EB9514E2-D46E-48D1-AFF0-8A0236AFF336}" srcOrd="1" destOrd="0" presId="urn:microsoft.com/office/officeart/2005/8/layout/pList2"/>
    <dgm:cxn modelId="{3B6A4FFB-23BD-4F37-9602-D54F787FE917}" type="presParOf" srcId="{76AA6241-9818-4F17-8E0B-E4C450A48C18}" destId="{F8A87BB8-2764-489D-80EB-6F2821F294E3}" srcOrd="2" destOrd="0" presId="urn:microsoft.com/office/officeart/2005/8/layout/pList2"/>
    <dgm:cxn modelId="{CAD68710-4B74-4833-8D22-53B4201E96AF}" type="presParOf" srcId="{F8A87BB8-2764-489D-80EB-6F2821F294E3}" destId="{EF99E46F-77CD-47A3-B06B-3A6F7CBCF1DB}" srcOrd="0" destOrd="0" presId="urn:microsoft.com/office/officeart/2005/8/layout/pList2"/>
    <dgm:cxn modelId="{00B09664-2F6F-4BB8-9CF0-A0A84D99BC2D}" type="presParOf" srcId="{F8A87BB8-2764-489D-80EB-6F2821F294E3}" destId="{1765BE55-322A-44B4-921A-F5743240D062}" srcOrd="1" destOrd="0" presId="urn:microsoft.com/office/officeart/2005/8/layout/pList2"/>
    <dgm:cxn modelId="{D2944E02-15A5-4477-AD5D-C7C7D851DB41}" type="presParOf" srcId="{F8A87BB8-2764-489D-80EB-6F2821F294E3}" destId="{845329B7-B01F-4D8F-947C-85897C203EDF}" srcOrd="2" destOrd="0" presId="urn:microsoft.com/office/officeart/2005/8/layout/pList2"/>
    <dgm:cxn modelId="{851ECB75-0538-413B-9B15-FB4B863B5482}" type="presParOf" srcId="{76AA6241-9818-4F17-8E0B-E4C450A48C18}" destId="{81F51444-04DC-4A1C-BE8A-5B97072E468A}" srcOrd="3" destOrd="0" presId="urn:microsoft.com/office/officeart/2005/8/layout/pList2"/>
    <dgm:cxn modelId="{CEDF6A67-8D35-4D05-981F-D405811FA9B9}" type="presParOf" srcId="{76AA6241-9818-4F17-8E0B-E4C450A48C18}" destId="{99E8C0C4-197A-467B-8194-14A6947567C3}" srcOrd="4" destOrd="0" presId="urn:microsoft.com/office/officeart/2005/8/layout/pList2"/>
    <dgm:cxn modelId="{4FFECFC2-2C4F-4737-B5DB-FF608C898778}" type="presParOf" srcId="{99E8C0C4-197A-467B-8194-14A6947567C3}" destId="{18D1790F-C4EA-4B1C-A0E0-D3DE85756A7E}" srcOrd="0" destOrd="0" presId="urn:microsoft.com/office/officeart/2005/8/layout/pList2"/>
    <dgm:cxn modelId="{29BEE5BB-9FEF-44C3-BC39-0D3ED518D5B8}" type="presParOf" srcId="{99E8C0C4-197A-467B-8194-14A6947567C3}" destId="{28E23A1D-A8A7-4137-97A2-ED433D9DFBF6}" srcOrd="1" destOrd="0" presId="urn:microsoft.com/office/officeart/2005/8/layout/pList2"/>
    <dgm:cxn modelId="{4B0677CC-5BF5-4186-84F3-BC703455F2F9}" type="presParOf" srcId="{99E8C0C4-197A-467B-8194-14A6947567C3}" destId="{3CC4259B-81F0-4025-B326-9AE9A5ED3FB5}"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7990AA-E5DA-43FC-AA17-EDFB89388F75}" type="doc">
      <dgm:prSet loTypeId="urn:microsoft.com/office/officeart/2005/8/layout/arrow2" loCatId="process" qsTypeId="urn:microsoft.com/office/officeart/2005/8/quickstyle/simple1" qsCatId="simple" csTypeId="urn:microsoft.com/office/officeart/2005/8/colors/accent1_2" csCatId="accent1" phldr="1"/>
      <dgm:spPr/>
    </dgm:pt>
    <dgm:pt modelId="{EDF86D09-1E72-4707-AFBF-379A414839AB}">
      <dgm:prSet phldrT="[Text]"/>
      <dgm:spPr/>
      <dgm:t>
        <a:bodyPr/>
        <a:lstStyle/>
        <a:p>
          <a:r>
            <a:rPr lang="en-US" dirty="0">
              <a:latin typeface="Calibri" panose="020F0502020204030204" pitchFamily="34" charset="0"/>
              <a:cs typeface="Calibri" panose="020F0502020204030204" pitchFamily="34" charset="0"/>
            </a:rPr>
            <a:t>1978</a:t>
          </a:r>
        </a:p>
        <a:p>
          <a:r>
            <a:rPr lang="en-US" dirty="0">
              <a:latin typeface="Calibri" panose="020F0502020204030204" pitchFamily="34" charset="0"/>
              <a:cs typeface="Calibri" panose="020F0502020204030204" pitchFamily="34" charset="0"/>
            </a:rPr>
            <a:t>Title 24 Energy Standard</a:t>
          </a:r>
        </a:p>
      </dgm:t>
    </dgm:pt>
    <dgm:pt modelId="{5BFE386C-0E91-4A91-97A7-C01E03FE086A}" type="parTrans" cxnId="{71C3FB40-01A5-4B57-979E-203043E61ADD}">
      <dgm:prSet/>
      <dgm:spPr/>
      <dgm:t>
        <a:bodyPr/>
        <a:lstStyle/>
        <a:p>
          <a:endParaRPr lang="en-US"/>
        </a:p>
      </dgm:t>
    </dgm:pt>
    <dgm:pt modelId="{FD24EA3B-256B-45EB-9E72-2E767244D88F}" type="sibTrans" cxnId="{71C3FB40-01A5-4B57-979E-203043E61ADD}">
      <dgm:prSet/>
      <dgm:spPr/>
      <dgm:t>
        <a:bodyPr/>
        <a:lstStyle/>
        <a:p>
          <a:endParaRPr lang="en-US"/>
        </a:p>
      </dgm:t>
    </dgm:pt>
    <dgm:pt modelId="{9185D691-51CD-4102-99BE-1B8762CB0A66}">
      <dgm:prSet phldrT="[Text]"/>
      <dgm:spPr/>
      <dgm:t>
        <a:bodyPr/>
        <a:lstStyle/>
        <a:p>
          <a:r>
            <a:rPr lang="en-US" dirty="0">
              <a:latin typeface="Calibri" panose="020F0502020204030204" pitchFamily="34" charset="0"/>
              <a:cs typeface="Calibri" panose="020F0502020204030204" pitchFamily="34" charset="0"/>
            </a:rPr>
            <a:t>2008 </a:t>
          </a:r>
        </a:p>
        <a:p>
          <a:r>
            <a:rPr lang="en-US" dirty="0">
              <a:latin typeface="Calibri" panose="020F0502020204030204" pitchFamily="34" charset="0"/>
              <a:cs typeface="Calibri" panose="020F0502020204030204" pitchFamily="34" charset="0"/>
            </a:rPr>
            <a:t>Energy Efficiency Strategic Plan</a:t>
          </a:r>
        </a:p>
      </dgm:t>
    </dgm:pt>
    <dgm:pt modelId="{B5D157B6-630B-48DB-AABE-EC2E83226475}" type="parTrans" cxnId="{7511D840-5116-44E1-A234-3458CCB640A8}">
      <dgm:prSet/>
      <dgm:spPr/>
      <dgm:t>
        <a:bodyPr/>
        <a:lstStyle/>
        <a:p>
          <a:endParaRPr lang="en-US"/>
        </a:p>
      </dgm:t>
    </dgm:pt>
    <dgm:pt modelId="{850792A3-EA3C-43F4-B6BE-7507B60A947F}" type="sibTrans" cxnId="{7511D840-5116-44E1-A234-3458CCB640A8}">
      <dgm:prSet/>
      <dgm:spPr/>
      <dgm:t>
        <a:bodyPr/>
        <a:lstStyle/>
        <a:p>
          <a:endParaRPr lang="en-US"/>
        </a:p>
      </dgm:t>
    </dgm:pt>
    <dgm:pt modelId="{922F911D-C09E-45D7-9684-4788D2FCD130}">
      <dgm:prSet phldrT="[Text]"/>
      <dgm:spPr/>
      <dgm:t>
        <a:bodyPr/>
        <a:lstStyle/>
        <a:p>
          <a:r>
            <a:rPr lang="en-US" dirty="0">
              <a:latin typeface="Calibri" panose="020F0502020204030204" pitchFamily="34" charset="0"/>
              <a:cs typeface="Calibri" panose="020F0502020204030204" pitchFamily="34" charset="0"/>
            </a:rPr>
            <a:t>2020</a:t>
          </a:r>
        </a:p>
        <a:p>
          <a:r>
            <a:rPr lang="en-US" dirty="0">
              <a:latin typeface="Calibri" panose="020F0502020204030204" pitchFamily="34" charset="0"/>
              <a:cs typeface="Calibri" panose="020F0502020204030204" pitchFamily="34" charset="0"/>
            </a:rPr>
            <a:t>PV Requirement for Residential Construction</a:t>
          </a:r>
        </a:p>
      </dgm:t>
    </dgm:pt>
    <dgm:pt modelId="{13B9B9C1-C08C-4E02-B8F5-F0A9BA10341B}" type="parTrans" cxnId="{27C6D534-377B-4173-ABE8-691B6D795CB0}">
      <dgm:prSet/>
      <dgm:spPr/>
      <dgm:t>
        <a:bodyPr/>
        <a:lstStyle/>
        <a:p>
          <a:endParaRPr lang="en-US"/>
        </a:p>
      </dgm:t>
    </dgm:pt>
    <dgm:pt modelId="{B53561DE-2A7A-4174-9406-FE536277F8C1}" type="sibTrans" cxnId="{27C6D534-377B-4173-ABE8-691B6D795CB0}">
      <dgm:prSet/>
      <dgm:spPr/>
      <dgm:t>
        <a:bodyPr/>
        <a:lstStyle/>
        <a:p>
          <a:endParaRPr lang="en-US"/>
        </a:p>
      </dgm:t>
    </dgm:pt>
    <dgm:pt modelId="{A4D2FC08-72D0-49BE-B7A5-2939BB00D6A6}">
      <dgm:prSet phldrT="[Text]"/>
      <dgm:spPr/>
      <dgm:t>
        <a:bodyPr/>
        <a:lstStyle/>
        <a:p>
          <a:pPr>
            <a:lnSpc>
              <a:spcPct val="90000"/>
            </a:lnSpc>
          </a:pPr>
          <a:r>
            <a:rPr lang="en-US" dirty="0">
              <a:latin typeface="Calibri" panose="020F0502020204030204" pitchFamily="34" charset="0"/>
              <a:cs typeface="Calibri" panose="020F0502020204030204" pitchFamily="34" charset="0"/>
            </a:rPr>
            <a:t>2030* </a:t>
          </a:r>
        </a:p>
        <a:p>
          <a:pPr>
            <a:lnSpc>
              <a:spcPct val="100000"/>
            </a:lnSpc>
          </a:pPr>
          <a:r>
            <a:rPr lang="en-US" dirty="0">
              <a:latin typeface="Calibri" panose="020F0502020204030204" pitchFamily="34" charset="0"/>
              <a:cs typeface="Calibri" panose="020F0502020204030204" pitchFamily="34" charset="0"/>
            </a:rPr>
            <a:t>40% Reduction GHG in Buildings 60% Renewable Energy Generation</a:t>
          </a:r>
        </a:p>
      </dgm:t>
    </dgm:pt>
    <dgm:pt modelId="{AEF52125-8E1C-4A52-AD08-B6AFBB5D6133}" type="parTrans" cxnId="{7124D81A-47AF-45B3-8CA2-C20CEC21E3B4}">
      <dgm:prSet/>
      <dgm:spPr/>
      <dgm:t>
        <a:bodyPr/>
        <a:lstStyle/>
        <a:p>
          <a:endParaRPr lang="en-US"/>
        </a:p>
      </dgm:t>
    </dgm:pt>
    <dgm:pt modelId="{908DE10F-5559-4807-8194-07131997F515}" type="sibTrans" cxnId="{7124D81A-47AF-45B3-8CA2-C20CEC21E3B4}">
      <dgm:prSet/>
      <dgm:spPr/>
      <dgm:t>
        <a:bodyPr/>
        <a:lstStyle/>
        <a:p>
          <a:endParaRPr lang="en-US"/>
        </a:p>
      </dgm:t>
    </dgm:pt>
    <dgm:pt modelId="{13C1A68F-A8B7-4AFD-AD29-276B13E4E6B3}">
      <dgm:prSet phldrT="[Text]"/>
      <dgm:spPr/>
      <dgm:t>
        <a:bodyPr/>
        <a:lstStyle/>
        <a:p>
          <a:pPr>
            <a:lnSpc>
              <a:spcPct val="90000"/>
            </a:lnSpc>
            <a:spcAft>
              <a:spcPct val="35000"/>
            </a:spcAft>
          </a:pPr>
          <a:r>
            <a:rPr lang="en-US" dirty="0">
              <a:latin typeface="Calibri" panose="020F0502020204030204" pitchFamily="34" charset="0"/>
              <a:cs typeface="Calibri" panose="020F0502020204030204" pitchFamily="34" charset="0"/>
            </a:rPr>
            <a:t>2045* </a:t>
          </a:r>
        </a:p>
        <a:p>
          <a:pPr>
            <a:lnSpc>
              <a:spcPct val="100000"/>
            </a:lnSpc>
            <a:spcAft>
              <a:spcPts val="0"/>
            </a:spcAft>
          </a:pPr>
          <a:r>
            <a:rPr lang="en-US" dirty="0">
              <a:latin typeface="Calibri" panose="020F0502020204030204" pitchFamily="34" charset="0"/>
              <a:cs typeface="Calibri" panose="020F0502020204030204" pitchFamily="34" charset="0"/>
            </a:rPr>
            <a:t>100% </a:t>
          </a:r>
        </a:p>
        <a:p>
          <a:pPr>
            <a:lnSpc>
              <a:spcPct val="100000"/>
            </a:lnSpc>
            <a:spcAft>
              <a:spcPct val="35000"/>
            </a:spcAft>
          </a:pPr>
          <a:r>
            <a:rPr lang="en-US" dirty="0">
              <a:latin typeface="Calibri" panose="020F0502020204030204" pitchFamily="34" charset="0"/>
              <a:cs typeface="Calibri" panose="020F0502020204030204" pitchFamily="34" charset="0"/>
            </a:rPr>
            <a:t>Carbon-Free Electric Generation</a:t>
          </a:r>
        </a:p>
      </dgm:t>
    </dgm:pt>
    <dgm:pt modelId="{E618D26E-7073-424A-AA72-CA9BB82C5C35}" type="parTrans" cxnId="{531323E3-1C06-44C0-9DD0-9623AE658093}">
      <dgm:prSet/>
      <dgm:spPr/>
      <dgm:t>
        <a:bodyPr/>
        <a:lstStyle/>
        <a:p>
          <a:endParaRPr lang="en-US"/>
        </a:p>
      </dgm:t>
    </dgm:pt>
    <dgm:pt modelId="{693AFDBF-2565-49E0-92DA-5E517ABD1A7B}" type="sibTrans" cxnId="{531323E3-1C06-44C0-9DD0-9623AE658093}">
      <dgm:prSet/>
      <dgm:spPr/>
      <dgm:t>
        <a:bodyPr/>
        <a:lstStyle/>
        <a:p>
          <a:endParaRPr lang="en-US"/>
        </a:p>
      </dgm:t>
    </dgm:pt>
    <dgm:pt modelId="{836EFFB0-A12D-4FB6-88A9-B0F9FEC7DC84}" type="pres">
      <dgm:prSet presAssocID="{6D7990AA-E5DA-43FC-AA17-EDFB89388F75}" presName="arrowDiagram" presStyleCnt="0">
        <dgm:presLayoutVars>
          <dgm:chMax val="5"/>
          <dgm:dir/>
          <dgm:resizeHandles val="exact"/>
        </dgm:presLayoutVars>
      </dgm:prSet>
      <dgm:spPr/>
    </dgm:pt>
    <dgm:pt modelId="{A97FFE89-DCAD-4813-83AF-8D6F9E50F9CE}" type="pres">
      <dgm:prSet presAssocID="{6D7990AA-E5DA-43FC-AA17-EDFB89388F75}" presName="arrow" presStyleLbl="bgShp" presStyleIdx="0" presStyleCnt="1"/>
      <dgm:spPr/>
    </dgm:pt>
    <dgm:pt modelId="{2C82585C-67F4-4890-8F21-C44809F54D75}" type="pres">
      <dgm:prSet presAssocID="{6D7990AA-E5DA-43FC-AA17-EDFB89388F75}" presName="arrowDiagram5" presStyleCnt="0"/>
      <dgm:spPr/>
    </dgm:pt>
    <dgm:pt modelId="{729186D8-D515-4CA1-8F90-C9928F065D91}" type="pres">
      <dgm:prSet presAssocID="{EDF86D09-1E72-4707-AFBF-379A414839AB}" presName="bullet5a" presStyleLbl="node1" presStyleIdx="0" presStyleCnt="5"/>
      <dgm:spPr/>
    </dgm:pt>
    <dgm:pt modelId="{061B373D-A991-4FD7-B856-F79BC44426D9}" type="pres">
      <dgm:prSet presAssocID="{EDF86D09-1E72-4707-AFBF-379A414839AB}" presName="textBox5a" presStyleLbl="revTx" presStyleIdx="0" presStyleCnt="5" custLinFactNeighborX="71606" custLinFactNeighborY="-34475">
        <dgm:presLayoutVars>
          <dgm:bulletEnabled val="1"/>
        </dgm:presLayoutVars>
      </dgm:prSet>
      <dgm:spPr/>
    </dgm:pt>
    <dgm:pt modelId="{0D4AFBCB-9882-4F02-BCAC-96EB01301EE2}" type="pres">
      <dgm:prSet presAssocID="{9185D691-51CD-4102-99BE-1B8762CB0A66}" presName="bullet5b" presStyleLbl="node1" presStyleIdx="1" presStyleCnt="5" custLinFactNeighborX="-44071" custLinFactNeighborY="40064"/>
      <dgm:spPr/>
    </dgm:pt>
    <dgm:pt modelId="{830FB8F2-6E15-4D61-B9FA-1274EF7484D4}" type="pres">
      <dgm:prSet presAssocID="{9185D691-51CD-4102-99BE-1B8762CB0A66}" presName="textBox5b" presStyleLbl="revTx" presStyleIdx="1" presStyleCnt="5" custScaleX="78147" custScaleY="88488" custLinFactNeighborX="40369" custLinFactNeighborY="-5492">
        <dgm:presLayoutVars>
          <dgm:bulletEnabled val="1"/>
        </dgm:presLayoutVars>
      </dgm:prSet>
      <dgm:spPr/>
    </dgm:pt>
    <dgm:pt modelId="{7AA81854-B662-49F4-9605-CAC8C0C533B7}" type="pres">
      <dgm:prSet presAssocID="{922F911D-C09E-45D7-9684-4788D2FCD130}" presName="bullet5c" presStyleLbl="node1" presStyleIdx="2" presStyleCnt="5" custLinFactX="55542" custLinFactNeighborX="100000" custLinFactNeighborY="-57091"/>
      <dgm:spPr/>
    </dgm:pt>
    <dgm:pt modelId="{473518C8-5F72-4C72-A85D-1A20AC68C54A}" type="pres">
      <dgm:prSet presAssocID="{922F911D-C09E-45D7-9684-4788D2FCD130}" presName="textBox5c" presStyleLbl="revTx" presStyleIdx="2" presStyleCnt="5" custScaleX="79988" custScaleY="64886" custLinFactNeighborX="4484" custLinFactNeighborY="-6525">
        <dgm:presLayoutVars>
          <dgm:bulletEnabled val="1"/>
        </dgm:presLayoutVars>
      </dgm:prSet>
      <dgm:spPr/>
    </dgm:pt>
    <dgm:pt modelId="{3BB35DDF-5AE4-4380-8BF2-AC6296B06BC4}" type="pres">
      <dgm:prSet presAssocID="{A4D2FC08-72D0-49BE-B7A5-2939BB00D6A6}" presName="bullet5d" presStyleLbl="node1" presStyleIdx="3" presStyleCnt="5" custLinFactNeighborX="80516" custLinFactNeighborY="-18610"/>
      <dgm:spPr/>
    </dgm:pt>
    <dgm:pt modelId="{58E70F43-60E4-4A91-AF2D-4473F77BC85C}" type="pres">
      <dgm:prSet presAssocID="{A4D2FC08-72D0-49BE-B7A5-2939BB00D6A6}" presName="textBox5d" presStyleLbl="revTx" presStyleIdx="3" presStyleCnt="5" custScaleY="64484" custLinFactNeighborX="-6419" custLinFactNeighborY="-1543">
        <dgm:presLayoutVars>
          <dgm:bulletEnabled val="1"/>
        </dgm:presLayoutVars>
      </dgm:prSet>
      <dgm:spPr/>
    </dgm:pt>
    <dgm:pt modelId="{62389570-9D0D-4F1C-8EF6-2AA2AAAC0199}" type="pres">
      <dgm:prSet presAssocID="{13C1A68F-A8B7-4AFD-AD29-276B13E4E6B3}" presName="bullet5e" presStyleLbl="node1" presStyleIdx="4" presStyleCnt="5" custLinFactNeighborX="28550" custLinFactNeighborY="-7303"/>
      <dgm:spPr/>
    </dgm:pt>
    <dgm:pt modelId="{BC9F60DF-C6F0-4169-B872-A1B72C8571AF}" type="pres">
      <dgm:prSet presAssocID="{13C1A68F-A8B7-4AFD-AD29-276B13E4E6B3}" presName="textBox5e" presStyleLbl="revTx" presStyleIdx="4" presStyleCnt="5" custScaleX="92869" custScaleY="60395" custLinFactNeighborX="-22927" custLinFactNeighborY="-1644">
        <dgm:presLayoutVars>
          <dgm:bulletEnabled val="1"/>
        </dgm:presLayoutVars>
      </dgm:prSet>
      <dgm:spPr/>
    </dgm:pt>
  </dgm:ptLst>
  <dgm:cxnLst>
    <dgm:cxn modelId="{7BD88D05-249E-4379-BA22-933E50C17CE4}" type="presOf" srcId="{6D7990AA-E5DA-43FC-AA17-EDFB89388F75}" destId="{836EFFB0-A12D-4FB6-88A9-B0F9FEC7DC84}" srcOrd="0" destOrd="0" presId="urn:microsoft.com/office/officeart/2005/8/layout/arrow2"/>
    <dgm:cxn modelId="{5D4ADA06-CC27-4A68-A2CD-9F9996490740}" type="presOf" srcId="{EDF86D09-1E72-4707-AFBF-379A414839AB}" destId="{061B373D-A991-4FD7-B856-F79BC44426D9}" srcOrd="0" destOrd="0" presId="urn:microsoft.com/office/officeart/2005/8/layout/arrow2"/>
    <dgm:cxn modelId="{23BC210C-5DFC-432E-9622-F2421336D5CB}" type="presOf" srcId="{922F911D-C09E-45D7-9684-4788D2FCD130}" destId="{473518C8-5F72-4C72-A85D-1A20AC68C54A}" srcOrd="0" destOrd="0" presId="urn:microsoft.com/office/officeart/2005/8/layout/arrow2"/>
    <dgm:cxn modelId="{3204D411-4F0E-4650-AF1B-37AA216A9C5E}" type="presOf" srcId="{A4D2FC08-72D0-49BE-B7A5-2939BB00D6A6}" destId="{58E70F43-60E4-4A91-AF2D-4473F77BC85C}" srcOrd="0" destOrd="0" presId="urn:microsoft.com/office/officeart/2005/8/layout/arrow2"/>
    <dgm:cxn modelId="{7124D81A-47AF-45B3-8CA2-C20CEC21E3B4}" srcId="{6D7990AA-E5DA-43FC-AA17-EDFB89388F75}" destId="{A4D2FC08-72D0-49BE-B7A5-2939BB00D6A6}" srcOrd="3" destOrd="0" parTransId="{AEF52125-8E1C-4A52-AD08-B6AFBB5D6133}" sibTransId="{908DE10F-5559-4807-8194-07131997F515}"/>
    <dgm:cxn modelId="{27C6D534-377B-4173-ABE8-691B6D795CB0}" srcId="{6D7990AA-E5DA-43FC-AA17-EDFB89388F75}" destId="{922F911D-C09E-45D7-9684-4788D2FCD130}" srcOrd="2" destOrd="0" parTransId="{13B9B9C1-C08C-4E02-B8F5-F0A9BA10341B}" sibTransId="{B53561DE-2A7A-4174-9406-FE536277F8C1}"/>
    <dgm:cxn modelId="{7511D840-5116-44E1-A234-3458CCB640A8}" srcId="{6D7990AA-E5DA-43FC-AA17-EDFB89388F75}" destId="{9185D691-51CD-4102-99BE-1B8762CB0A66}" srcOrd="1" destOrd="0" parTransId="{B5D157B6-630B-48DB-AABE-EC2E83226475}" sibTransId="{850792A3-EA3C-43F4-B6BE-7507B60A947F}"/>
    <dgm:cxn modelId="{71C3FB40-01A5-4B57-979E-203043E61ADD}" srcId="{6D7990AA-E5DA-43FC-AA17-EDFB89388F75}" destId="{EDF86D09-1E72-4707-AFBF-379A414839AB}" srcOrd="0" destOrd="0" parTransId="{5BFE386C-0E91-4A91-97A7-C01E03FE086A}" sibTransId="{FD24EA3B-256B-45EB-9E72-2E767244D88F}"/>
    <dgm:cxn modelId="{12056954-FB88-4AE5-AE34-CB918A67EB55}" type="presOf" srcId="{9185D691-51CD-4102-99BE-1B8762CB0A66}" destId="{830FB8F2-6E15-4D61-B9FA-1274EF7484D4}" srcOrd="0" destOrd="0" presId="urn:microsoft.com/office/officeart/2005/8/layout/arrow2"/>
    <dgm:cxn modelId="{531323E3-1C06-44C0-9DD0-9623AE658093}" srcId="{6D7990AA-E5DA-43FC-AA17-EDFB89388F75}" destId="{13C1A68F-A8B7-4AFD-AD29-276B13E4E6B3}" srcOrd="4" destOrd="0" parTransId="{E618D26E-7073-424A-AA72-CA9BB82C5C35}" sibTransId="{693AFDBF-2565-49E0-92DA-5E517ABD1A7B}"/>
    <dgm:cxn modelId="{C13306EC-EF6E-4417-8631-3EAFDE2FF94B}" type="presOf" srcId="{13C1A68F-A8B7-4AFD-AD29-276B13E4E6B3}" destId="{BC9F60DF-C6F0-4169-B872-A1B72C8571AF}" srcOrd="0" destOrd="0" presId="urn:microsoft.com/office/officeart/2005/8/layout/arrow2"/>
    <dgm:cxn modelId="{CEEB2C33-7B6A-4B62-A474-0FB3D7103C8E}" type="presParOf" srcId="{836EFFB0-A12D-4FB6-88A9-B0F9FEC7DC84}" destId="{A97FFE89-DCAD-4813-83AF-8D6F9E50F9CE}" srcOrd="0" destOrd="0" presId="urn:microsoft.com/office/officeart/2005/8/layout/arrow2"/>
    <dgm:cxn modelId="{1BF3AD52-5A30-476B-BB38-99A6948F9028}" type="presParOf" srcId="{836EFFB0-A12D-4FB6-88A9-B0F9FEC7DC84}" destId="{2C82585C-67F4-4890-8F21-C44809F54D75}" srcOrd="1" destOrd="0" presId="urn:microsoft.com/office/officeart/2005/8/layout/arrow2"/>
    <dgm:cxn modelId="{6F4BF746-96E4-4583-A765-A6AA68A28D86}" type="presParOf" srcId="{2C82585C-67F4-4890-8F21-C44809F54D75}" destId="{729186D8-D515-4CA1-8F90-C9928F065D91}" srcOrd="0" destOrd="0" presId="urn:microsoft.com/office/officeart/2005/8/layout/arrow2"/>
    <dgm:cxn modelId="{EC97A436-9A55-42C8-82E4-B08A887D5985}" type="presParOf" srcId="{2C82585C-67F4-4890-8F21-C44809F54D75}" destId="{061B373D-A991-4FD7-B856-F79BC44426D9}" srcOrd="1" destOrd="0" presId="urn:microsoft.com/office/officeart/2005/8/layout/arrow2"/>
    <dgm:cxn modelId="{4F6652F6-196A-40BC-B07A-75B05E1D67ED}" type="presParOf" srcId="{2C82585C-67F4-4890-8F21-C44809F54D75}" destId="{0D4AFBCB-9882-4F02-BCAC-96EB01301EE2}" srcOrd="2" destOrd="0" presId="urn:microsoft.com/office/officeart/2005/8/layout/arrow2"/>
    <dgm:cxn modelId="{8513E35E-5D53-40F6-A493-03AF87156349}" type="presParOf" srcId="{2C82585C-67F4-4890-8F21-C44809F54D75}" destId="{830FB8F2-6E15-4D61-B9FA-1274EF7484D4}" srcOrd="3" destOrd="0" presId="urn:microsoft.com/office/officeart/2005/8/layout/arrow2"/>
    <dgm:cxn modelId="{A1EE7863-FCE0-4457-912E-12A2C6190CFA}" type="presParOf" srcId="{2C82585C-67F4-4890-8F21-C44809F54D75}" destId="{7AA81854-B662-49F4-9605-CAC8C0C533B7}" srcOrd="4" destOrd="0" presId="urn:microsoft.com/office/officeart/2005/8/layout/arrow2"/>
    <dgm:cxn modelId="{9D69682E-78EA-4588-BBDC-E5719A171F5F}" type="presParOf" srcId="{2C82585C-67F4-4890-8F21-C44809F54D75}" destId="{473518C8-5F72-4C72-A85D-1A20AC68C54A}" srcOrd="5" destOrd="0" presId="urn:microsoft.com/office/officeart/2005/8/layout/arrow2"/>
    <dgm:cxn modelId="{E29F7C12-24C9-44C3-AEA8-DA938B3FFEB9}" type="presParOf" srcId="{2C82585C-67F4-4890-8F21-C44809F54D75}" destId="{3BB35DDF-5AE4-4380-8BF2-AC6296B06BC4}" srcOrd="6" destOrd="0" presId="urn:microsoft.com/office/officeart/2005/8/layout/arrow2"/>
    <dgm:cxn modelId="{504B046D-4B11-4822-B2D5-50AA259EF3C2}" type="presParOf" srcId="{2C82585C-67F4-4890-8F21-C44809F54D75}" destId="{58E70F43-60E4-4A91-AF2D-4473F77BC85C}" srcOrd="7" destOrd="0" presId="urn:microsoft.com/office/officeart/2005/8/layout/arrow2"/>
    <dgm:cxn modelId="{E4451183-50F9-4669-BAC7-77DEDCFEFFE4}" type="presParOf" srcId="{2C82585C-67F4-4890-8F21-C44809F54D75}" destId="{62389570-9D0D-4F1C-8EF6-2AA2AAAC0199}" srcOrd="8" destOrd="0" presId="urn:microsoft.com/office/officeart/2005/8/layout/arrow2"/>
    <dgm:cxn modelId="{97207003-0E09-4445-A94A-DA2146122F90}" type="presParOf" srcId="{2C82585C-67F4-4890-8F21-C44809F54D75}" destId="{BC9F60DF-C6F0-4169-B872-A1B72C8571AF}"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8526D-C360-42A8-8BFE-E91FB1773047}">
      <dsp:nvSpPr>
        <dsp:cNvPr id="0" name=""/>
        <dsp:cNvSpPr/>
      </dsp:nvSpPr>
      <dsp:spPr>
        <a:xfrm>
          <a:off x="0" y="0"/>
          <a:ext cx="10515600" cy="2089547"/>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C27BEA-E18A-4875-BDA2-FBF64103518B}">
      <dsp:nvSpPr>
        <dsp:cNvPr id="0" name=""/>
        <dsp:cNvSpPr/>
      </dsp:nvSpPr>
      <dsp:spPr>
        <a:xfrm>
          <a:off x="315468" y="278606"/>
          <a:ext cx="3088957" cy="15323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4075C9-253F-44FB-A1A8-875D6E6BE27B}">
      <dsp:nvSpPr>
        <dsp:cNvPr id="0" name=""/>
        <dsp:cNvSpPr/>
      </dsp:nvSpPr>
      <dsp:spPr>
        <a:xfrm rot="10800000">
          <a:off x="315468" y="2089547"/>
          <a:ext cx="3088957" cy="255389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DC Fast Charger = 5 Level 2</a:t>
          </a:r>
        </a:p>
      </dsp:txBody>
      <dsp:txXfrm rot="10800000">
        <a:off x="394009" y="2089547"/>
        <a:ext cx="2931875" cy="2475349"/>
      </dsp:txXfrm>
    </dsp:sp>
    <dsp:sp modelId="{845329B7-B01F-4D8F-947C-85897C203EDF}">
      <dsp:nvSpPr>
        <dsp:cNvPr id="0" name=""/>
        <dsp:cNvSpPr/>
      </dsp:nvSpPr>
      <dsp:spPr>
        <a:xfrm>
          <a:off x="3713321" y="278606"/>
          <a:ext cx="3088957" cy="15323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99E46F-77CD-47A3-B06B-3A6F7CBCF1DB}">
      <dsp:nvSpPr>
        <dsp:cNvPr id="0" name=""/>
        <dsp:cNvSpPr/>
      </dsp:nvSpPr>
      <dsp:spPr>
        <a:xfrm rot="10800000">
          <a:off x="3713321" y="2089547"/>
          <a:ext cx="3088957" cy="255389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Low-Power Level 2 = </a:t>
          </a:r>
        </a:p>
        <a:p>
          <a:pPr marL="0" lvl="0" indent="0" algn="ctr" defTabSz="1422400">
            <a:lnSpc>
              <a:spcPct val="90000"/>
            </a:lnSpc>
            <a:spcBef>
              <a:spcPct val="0"/>
            </a:spcBef>
            <a:spcAft>
              <a:spcPct val="35000"/>
            </a:spcAft>
            <a:buNone/>
          </a:pPr>
          <a:r>
            <a:rPr lang="en-US" sz="3200" kern="1200" dirty="0"/>
            <a:t>½ regular Level 2</a:t>
          </a:r>
        </a:p>
      </dsp:txBody>
      <dsp:txXfrm rot="10800000">
        <a:off x="3791862" y="2089547"/>
        <a:ext cx="2931875" cy="2475349"/>
      </dsp:txXfrm>
    </dsp:sp>
    <dsp:sp modelId="{3CC4259B-81F0-4025-B326-9AE9A5ED3FB5}">
      <dsp:nvSpPr>
        <dsp:cNvPr id="0" name=""/>
        <dsp:cNvSpPr/>
      </dsp:nvSpPr>
      <dsp:spPr>
        <a:xfrm>
          <a:off x="7111174" y="278606"/>
          <a:ext cx="3088957" cy="15323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1790F-C4EA-4B1C-A0E0-D3DE85756A7E}">
      <dsp:nvSpPr>
        <dsp:cNvPr id="0" name=""/>
        <dsp:cNvSpPr/>
      </dsp:nvSpPr>
      <dsp:spPr>
        <a:xfrm rot="10800000">
          <a:off x="7111174" y="2089547"/>
          <a:ext cx="3088957" cy="255389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dirty="0"/>
            <a:t>Power Allocation Method </a:t>
          </a:r>
        </a:p>
      </dsp:txBody>
      <dsp:txXfrm rot="10800000">
        <a:off x="7189715" y="2089547"/>
        <a:ext cx="2931875" cy="2475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FFE89-DCAD-4813-83AF-8D6F9E50F9CE}">
      <dsp:nvSpPr>
        <dsp:cNvPr id="0" name=""/>
        <dsp:cNvSpPr/>
      </dsp:nvSpPr>
      <dsp:spPr>
        <a:xfrm>
          <a:off x="0" y="169333"/>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186D8-D515-4CA1-8F90-C9928F065D91}">
      <dsp:nvSpPr>
        <dsp:cNvPr id="0" name=""/>
        <dsp:cNvSpPr/>
      </dsp:nvSpPr>
      <dsp:spPr>
        <a:xfrm>
          <a:off x="800608" y="3946821"/>
          <a:ext cx="186944" cy="1869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B373D-A991-4FD7-B856-F79BC44426D9}">
      <dsp:nvSpPr>
        <dsp:cNvPr id="0" name=""/>
        <dsp:cNvSpPr/>
      </dsp:nvSpPr>
      <dsp:spPr>
        <a:xfrm>
          <a:off x="1656517" y="3623476"/>
          <a:ext cx="1064768" cy="120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1978</a:t>
          </a:r>
        </a:p>
        <a:p>
          <a:pPr marL="0" lvl="0" indent="0" algn="l"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Title 24 Energy Standard</a:t>
          </a:r>
        </a:p>
      </dsp:txBody>
      <dsp:txXfrm>
        <a:off x="1656517" y="3623476"/>
        <a:ext cx="1064768" cy="1209040"/>
      </dsp:txXfrm>
    </dsp:sp>
    <dsp:sp modelId="{0D4AFBCB-9882-4F02-BCAC-96EB01301EE2}">
      <dsp:nvSpPr>
        <dsp:cNvPr id="0" name=""/>
        <dsp:cNvSpPr/>
      </dsp:nvSpPr>
      <dsp:spPr>
        <a:xfrm>
          <a:off x="1683588" y="3091739"/>
          <a:ext cx="292608" cy="2926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FB8F2-6E15-4D61-B9FA-1274EF7484D4}">
      <dsp:nvSpPr>
        <dsp:cNvPr id="0" name=""/>
        <dsp:cNvSpPr/>
      </dsp:nvSpPr>
      <dsp:spPr>
        <a:xfrm>
          <a:off x="2650951" y="3126432"/>
          <a:ext cx="1054396" cy="188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47"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2008 </a:t>
          </a:r>
        </a:p>
        <a:p>
          <a:pPr marL="0" lvl="0" indent="0" algn="l"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Energy Efficiency Strategic Plan</a:t>
          </a:r>
        </a:p>
      </dsp:txBody>
      <dsp:txXfrm>
        <a:off x="2650951" y="3126432"/>
        <a:ext cx="1054396" cy="1883484"/>
      </dsp:txXfrm>
    </dsp:sp>
    <dsp:sp modelId="{7AA81854-B662-49F4-9605-CAC8C0C533B7}">
      <dsp:nvSpPr>
        <dsp:cNvPr id="0" name=""/>
        <dsp:cNvSpPr/>
      </dsp:nvSpPr>
      <dsp:spPr>
        <a:xfrm>
          <a:off x="3719861" y="1976564"/>
          <a:ext cx="390144" cy="3901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3518C8-5F72-4C72-A85D-1A20AC68C54A}">
      <dsp:nvSpPr>
        <dsp:cNvPr id="0" name=""/>
        <dsp:cNvSpPr/>
      </dsp:nvSpPr>
      <dsp:spPr>
        <a:xfrm>
          <a:off x="3535401" y="2709332"/>
          <a:ext cx="1254774" cy="1852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729"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2020</a:t>
          </a:r>
        </a:p>
        <a:p>
          <a:pPr marL="0" lvl="0" indent="0" algn="l"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PV Requirement for Residential Construction</a:t>
          </a:r>
        </a:p>
      </dsp:txBody>
      <dsp:txXfrm>
        <a:off x="3535401" y="2709332"/>
        <a:ext cx="1254774" cy="1852469"/>
      </dsp:txXfrm>
    </dsp:sp>
    <dsp:sp modelId="{3BB35DDF-5AE4-4380-8BF2-AC6296B06BC4}">
      <dsp:nvSpPr>
        <dsp:cNvPr id="0" name=""/>
        <dsp:cNvSpPr/>
      </dsp:nvSpPr>
      <dsp:spPr>
        <a:xfrm>
          <a:off x="5030581" y="1499983"/>
          <a:ext cx="503936" cy="5039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70F43-60E4-4A91-AF2D-4473F77BC85C}">
      <dsp:nvSpPr>
        <dsp:cNvPr id="0" name=""/>
        <dsp:cNvSpPr/>
      </dsp:nvSpPr>
      <dsp:spPr>
        <a:xfrm>
          <a:off x="4772452" y="2397627"/>
          <a:ext cx="1625600" cy="219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025"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2030* </a:t>
          </a:r>
        </a:p>
        <a:p>
          <a:pPr marL="0" lvl="0" indent="0" algn="l" defTabSz="666750">
            <a:lnSpc>
              <a:spcPct val="100000"/>
            </a:lnSpc>
            <a:spcBef>
              <a:spcPct val="0"/>
            </a:spcBef>
            <a:spcAft>
              <a:spcPct val="35000"/>
            </a:spcAft>
            <a:buNone/>
          </a:pPr>
          <a:r>
            <a:rPr lang="en-US" sz="1500" kern="1200" dirty="0">
              <a:latin typeface="Calibri" panose="020F0502020204030204" pitchFamily="34" charset="0"/>
              <a:cs typeface="Calibri" panose="020F0502020204030204" pitchFamily="34" charset="0"/>
            </a:rPr>
            <a:t>40% Reduction GHG in Buildings 60% Renewable Energy Generation</a:t>
          </a:r>
        </a:p>
      </dsp:txBody>
      <dsp:txXfrm>
        <a:off x="4772452" y="2397627"/>
        <a:ext cx="1625600" cy="2194777"/>
      </dsp:txXfrm>
    </dsp:sp>
    <dsp:sp modelId="{62389570-9D0D-4F1C-8EF6-2AA2AAAC0199}">
      <dsp:nvSpPr>
        <dsp:cNvPr id="0" name=""/>
        <dsp:cNvSpPr/>
      </dsp:nvSpPr>
      <dsp:spPr>
        <a:xfrm>
          <a:off x="6364666" y="1142504"/>
          <a:ext cx="642112" cy="6421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9F60DF-C6F0-4169-B872-A1B72C8571AF}">
      <dsp:nvSpPr>
        <dsp:cNvPr id="0" name=""/>
        <dsp:cNvSpPr/>
      </dsp:nvSpPr>
      <dsp:spPr>
        <a:xfrm>
          <a:off x="6187659" y="2189378"/>
          <a:ext cx="1509678" cy="2258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242"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2045* </a:t>
          </a:r>
        </a:p>
        <a:p>
          <a:pPr marL="0" lvl="0" indent="0" algn="l" defTabSz="666750">
            <a:lnSpc>
              <a:spcPct val="100000"/>
            </a:lnSpc>
            <a:spcBef>
              <a:spcPct val="0"/>
            </a:spcBef>
            <a:spcAft>
              <a:spcPts val="0"/>
            </a:spcAft>
            <a:buNone/>
          </a:pPr>
          <a:r>
            <a:rPr lang="en-US" sz="1500" kern="1200" dirty="0">
              <a:latin typeface="Calibri" panose="020F0502020204030204" pitchFamily="34" charset="0"/>
              <a:cs typeface="Calibri" panose="020F0502020204030204" pitchFamily="34" charset="0"/>
            </a:rPr>
            <a:t>100% </a:t>
          </a:r>
        </a:p>
        <a:p>
          <a:pPr marL="0" lvl="0" indent="0" algn="l" defTabSz="666750">
            <a:lnSpc>
              <a:spcPct val="100000"/>
            </a:lnSpc>
            <a:spcBef>
              <a:spcPct val="0"/>
            </a:spcBef>
            <a:spcAft>
              <a:spcPct val="35000"/>
            </a:spcAft>
            <a:buNone/>
          </a:pPr>
          <a:r>
            <a:rPr lang="en-US" sz="1500" kern="1200" dirty="0">
              <a:latin typeface="Calibri" panose="020F0502020204030204" pitchFamily="34" charset="0"/>
              <a:cs typeface="Calibri" panose="020F0502020204030204" pitchFamily="34" charset="0"/>
            </a:rPr>
            <a:t>Carbon-Free Electric Generation</a:t>
          </a:r>
        </a:p>
      </dsp:txBody>
      <dsp:txXfrm>
        <a:off x="6187659" y="2189378"/>
        <a:ext cx="1509678" cy="2258096"/>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21:37:25.2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0,'765'0,"-596"15,-114-8,61 1,1165-10,-1254 4,1 0,35 9,33 3,-67-11,33 8,-37-5,0-2,30 1,3-4,-29-2,0 2,0 0,0 3,33 7,-43-6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01:14:30.9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1 127,'9'0,"0"0,0-1,0-1,0 1,0-1,0-1,0 0,0-1,-1 1,1-2,8-7,-3 5,1-1,0 2,0 0,29-4,-10 1,6 2,-2 2,1 2,66 5,-61 1,-1-3,70-11,-12-4,-1 7,138 8,-85 4,639-4,-761 1,56 14,-55-9,51 4,-43-9,0 2,50 10,-49-6,0-2,62-4,-94-1,13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01:14:53.3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0 217,'115'-4,"177"-31,-215 28,147 3,34-3,94-6,-160 11,-15-9,47-2,-157 13,-1-2,-1-4,84-17,-62 7,175-9,-236 23,111-13,-78 7,0-3,-40 7,-1 1,29-2,-24 4,-2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01:15:01.3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1,'637'0,"-619"2,-1 3,33 19,-31-14,1-1,25 3,93-12,-56-2,97 26,-16 7,200-21,-189-15,772 5,-902-10,-28-4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01:15:07.4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1,'1608'0,"-1587"0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01:15:45.5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0 125,'74'-5,"98"-30,30-4,-50 17,60-2,1894 26,-2082-2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03:23:25.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1,'1608'0,"-1587"0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04:22:30.3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1,'1421'0,"-1402"0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5T17:29:35.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1,'1421'0,"-1402"0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8T00:23:57.6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0,'1722'0,"-1293"28,-349-10,-56-12,0-1,37 2,177-9,-255 2,-42 2,57-2,-1 0,0 1,1-1,-1 2,0-1,0 0,1 0,-1 1,0 0,1-1,-1 2,2-2,-1 1,-1 1,1-1,-3 6,5-8,-1 1,1-1,0 1,0-1,0 1,0-1,-1 2,1-1,0-1,0 1,0-1,0 1,0 1,1-2,-1 1,0-1,0 1,0-1,0 1,1 1,-1-2,0 1,0-1,1 1,-1-1,0 1,1-1,-1 0,1 1,-1-1,1 2,-1-2,1 0,-1 1,1-1,-1 0,1 0,-1 1,1-1,-1 0,1 0,-1 0,1 0,0 0,-1 0,1 0,0 0,29 8,-30-8,103 1,-80-1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01T18:38:43.7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85,'3'-3,"-1"-1,1 0,0 1,0 0,0 0,1 0,-1 0,1 0,-1 0,1 1,0 0,0 0,0 0,0 0,0 1,9-3,9-1,0 1,27-1,-20 2,164-13,247 12,-229 6,-117-3,-4 0,134 14,171 42,76 8,-464-62,418 36,-325-32,115 20,-33-2,-89-14,180 11,1300-19,-734-3,-218 2,-414-17,-136 9,14-3,154-9,582 20,-351 1,-421-3,51-9,36-3,65 12,143-7,158-25,-71 24,-345 10,-75 0,-1 0,1-1,0-1,-1 0,15-4,-7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21:38:00.2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0,'6'1,"1"0,0 0,-1 1,1-1,-1 2,7 2,12 3,44 7,0-4,99 4,-98-10,902 14,-640-22,2118 3,-2405 2,51 9,14 2,59-13,32 3,-115 10,-56-7,50 3,145-10,-200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1T18:48:06.328"/>
    </inkml:context>
    <inkml:brush xml:id="br0">
      <inkml:brushProperty name="width" value="0.035" units="cm"/>
      <inkml:brushProperty name="height" value="0.035" units="cm"/>
      <inkml:brushProperty name="color" value="#E71224"/>
    </inkml:brush>
  </inkml:definitions>
  <inkml:trace contextRef="#ctx0" brushRef="#br0">11660 1334 24575,'-4'-1'0,"0"-1"0,1 1 0,-1-1 0,0 0 0,1 0 0,-1-1 0,1 1 0,0-1 0,-1 0 0,1 1 0,0-1 0,-3-6 0,-6-2 0,-68-56 0,-3 3 0,-120-70 0,98 75 0,-2 4 0,-123-43 0,-238-56 0,-650-114 0,952 232 0,-484-71 0,-4 40 0,362 40 0,-91-12 0,-383-34 0,-2 33 0,264 44 0,1 23 0,-627 113 0,-94 34 0,1089-157 0,1 6 0,-151 46 0,210-45 0,0 3 0,2 4 0,1 2 0,2 4 0,-74 52 0,46-18 0,4 4 0,4 4 0,-132 147 0,164-154 0,4 2 0,2 3 0,4 2 0,4 2 0,-59 148 0,45-67 0,8 2 0,-35 195 0,68-269 0,4 2 0,3-1 0,5 2 0,4-1 0,10 92 0,-2-129 0,2-1 0,2 0 0,3 0 0,2-2 0,2 0 0,3-1 0,1 0 0,3-2 0,54 79 0,-29-62 0,2-2 0,4-2 0,87 76 0,-58-68 0,2-4 0,105 59 0,-24-32 0,5-8 0,303 104 0,-243-115 0,359 66 0,256-32 0,1059-32-394,-3-197 203,-10-187 191,-1454 220 0,520-176 0,-738 186 0,-4-9 0,-3-10 0,-5-9 0,220-150 0,-309 172 60,-5-5 0,-3-6-1,121-131 1,-162 147-2,-4-3-1,-3-4 1,-5-2 0,-3-2 0,51-112-1,-86 155-57,-2-2 0,-2 0 0,-2-1 0,-3-1 0,-1-1 0,-3 1 0,-3-1 0,-1-1 0,-3 1 0,-2-1 0,-2 1 0,-3-1 0,-2 1 0,-2 1 0,-31-99 0,22 102 0,-1 0 0,-2 2 0,-3 0 0,-1 2 0,-3 0 0,-1 2 0,-2 1 0,-2 2 0,-1 1 0,-2 1 0,-2 3 0,-1 0 0,-1 3 0,-2 1 0,-1 3 0,-80-39 0,55 38 17,-126-35-1,-74 3-1414,-39 7-5428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21:37:55.6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1,'531'0,"-490"2,65 11,-64-6,60 2,-82-9,72 0,103 15,80 14,17 10,-218-27,-35-5,73 3,-61-8,50 9,-51-4,58 0,-83-7,1 2,-1 0,0 1,26 7,-16-4,0-1,0-2,0-2,39-3,-17 1,-33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22:44:11.3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0,'3'3,"0"-1,0 1,0-1,1 0,-1 0,1-1,-1 1,1-1,0 1,-1-1,6 0,45 5,-42-5,413 3,-92-4,-144 16,42 0,828-17,-611 1,-420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22:44:13.6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20,'2028'0,"-2016"0,0-1,0 0,0-1,-1 0,13-5,-4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22:44:15.4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0,'11'5,"1"0,0-1,0 0,1-1,-1-1,14 2,79 0,-62-3,971 2,-521-6,584 3,-1047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22:44:48.92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1 101,'21'-1,"0"-2,0 0,0-1,0-1,25-11,-24 8,1 2,0 0,0 1,25-2,25 6,-42 1,0-1,59-10,-41 2,-1 2,60 0,101 8,-75 1,861-2,-967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01:14:24.6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0,'1722'0,"-1293"28,-349-10,-56-12,0-1,37 2,177-9,-255 2,-42 2,57-2,-1 0,0 1,1-1,-1 2,0-1,0 0,1 0,-1 1,0 0,1-1,-1 2,2-2,-1 1,-1 1,1-1,-3 6,5-8,-1 1,1-1,0 1,0-1,0 1,0-1,-1 2,1-1,0-1,0 1,0-1,0 1,0 1,1-2,-1 1,0-1,0 1,0-1,0 1,1 1,-1-2,0 1,0-1,1 1,-1-1,0 1,1-1,-1 0,1 1,-1-1,1 2,-1-2,1 0,-1 1,1-1,-1 0,1 0,-1 1,1-1,-1 0,1 0,-1 0,1 0,0 0,-1 0,1 0,0 0,29 8,-30-8,103 1,-80-1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4T01:14:27.4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0 315,'34'-8,"-14"1,71-15,74-19,220-26,-79 17,-61 7,-132 27,-3 0,134-4,-129 8,-11 2,320 8,-221 3,-182-1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1825643"/>
          </a:xfrm>
          <a:prstGeom prst="rect">
            <a:avLst/>
          </a:prstGeom>
        </p:spPr>
        <p:txBody>
          <a:bodyPr vert="horz" lIns="177869" tIns="88935" rIns="177869" bIns="88935" rtlCol="0"/>
          <a:lstStyle>
            <a:lvl1pPr algn="l">
              <a:defRPr sz="2300"/>
            </a:lvl1pPr>
          </a:lstStyle>
          <a:p>
            <a:endParaRPr lang="en-US"/>
          </a:p>
        </p:txBody>
      </p:sp>
      <p:sp>
        <p:nvSpPr>
          <p:cNvPr id="3" name="Date Placeholder 2"/>
          <p:cNvSpPr>
            <a:spLocks noGrp="1"/>
          </p:cNvSpPr>
          <p:nvPr>
            <p:ph type="dt" idx="1"/>
          </p:nvPr>
        </p:nvSpPr>
        <p:spPr>
          <a:xfrm>
            <a:off x="5438458" y="0"/>
            <a:ext cx="4160520" cy="1825643"/>
          </a:xfrm>
          <a:prstGeom prst="rect">
            <a:avLst/>
          </a:prstGeom>
        </p:spPr>
        <p:txBody>
          <a:bodyPr vert="horz" lIns="177869" tIns="88935" rIns="177869" bIns="88935" rtlCol="0"/>
          <a:lstStyle>
            <a:lvl1pPr algn="r">
              <a:defRPr sz="2300"/>
            </a:lvl1pPr>
          </a:lstStyle>
          <a:p>
            <a:fld id="{8306690B-54F5-2842-A22A-EE5C2D097BF3}" type="datetimeFigureOut">
              <a:rPr lang="en-US" smtClean="0"/>
              <a:t>12/18/2024</a:t>
            </a:fld>
            <a:endParaRPr lang="en-US"/>
          </a:p>
        </p:txBody>
      </p:sp>
      <p:sp>
        <p:nvSpPr>
          <p:cNvPr id="4" name="Slide Image Placeholder 3"/>
          <p:cNvSpPr>
            <a:spLocks noGrp="1" noRot="1" noChangeAspect="1"/>
          </p:cNvSpPr>
          <p:nvPr>
            <p:ph type="sldImg" idx="2"/>
          </p:nvPr>
        </p:nvSpPr>
        <p:spPr>
          <a:xfrm>
            <a:off x="-6115050" y="4548188"/>
            <a:ext cx="21831300" cy="12280900"/>
          </a:xfrm>
          <a:prstGeom prst="rect">
            <a:avLst/>
          </a:prstGeom>
          <a:noFill/>
          <a:ln w="12700">
            <a:solidFill>
              <a:prstClr val="black"/>
            </a:solidFill>
          </a:ln>
        </p:spPr>
        <p:txBody>
          <a:bodyPr vert="horz" lIns="177869" tIns="88935" rIns="177869" bIns="88935" rtlCol="0" anchor="ctr"/>
          <a:lstStyle/>
          <a:p>
            <a:endParaRPr lang="en-US"/>
          </a:p>
        </p:txBody>
      </p:sp>
      <p:sp>
        <p:nvSpPr>
          <p:cNvPr id="5" name="Notes Placeholder 4"/>
          <p:cNvSpPr>
            <a:spLocks noGrp="1"/>
          </p:cNvSpPr>
          <p:nvPr>
            <p:ph type="body" sz="quarter" idx="3"/>
          </p:nvPr>
        </p:nvSpPr>
        <p:spPr>
          <a:xfrm>
            <a:off x="960120" y="17510997"/>
            <a:ext cx="7680960" cy="14327179"/>
          </a:xfrm>
          <a:prstGeom prst="rect">
            <a:avLst/>
          </a:prstGeom>
        </p:spPr>
        <p:txBody>
          <a:bodyPr vert="horz" lIns="177869" tIns="88935" rIns="177869" bIns="889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4560850"/>
            <a:ext cx="4160520" cy="1825639"/>
          </a:xfrm>
          <a:prstGeom prst="rect">
            <a:avLst/>
          </a:prstGeom>
        </p:spPr>
        <p:txBody>
          <a:bodyPr vert="horz" lIns="177869" tIns="88935" rIns="177869" bIns="88935" rtlCol="0" anchor="b"/>
          <a:lstStyle>
            <a:lvl1pPr algn="l">
              <a:defRPr sz="2300"/>
            </a:lvl1pPr>
          </a:lstStyle>
          <a:p>
            <a:endParaRPr lang="en-US"/>
          </a:p>
        </p:txBody>
      </p:sp>
      <p:sp>
        <p:nvSpPr>
          <p:cNvPr id="7" name="Slide Number Placeholder 6"/>
          <p:cNvSpPr>
            <a:spLocks noGrp="1"/>
          </p:cNvSpPr>
          <p:nvPr>
            <p:ph type="sldNum" sz="quarter" idx="5"/>
          </p:nvPr>
        </p:nvSpPr>
        <p:spPr>
          <a:xfrm>
            <a:off x="5438458" y="34560850"/>
            <a:ext cx="4160520" cy="1825639"/>
          </a:xfrm>
          <a:prstGeom prst="rect">
            <a:avLst/>
          </a:prstGeom>
        </p:spPr>
        <p:txBody>
          <a:bodyPr vert="horz" lIns="177869" tIns="88935" rIns="177869" bIns="88935" rtlCol="0" anchor="b"/>
          <a:lstStyle>
            <a:lvl1pPr algn="r">
              <a:defRPr sz="2300"/>
            </a:lvl1pPr>
          </a:lstStyle>
          <a:p>
            <a:fld id="{51449A0D-4E19-8747-A49B-8C2E4CE28AE8}" type="slidenum">
              <a:rPr lang="en-US" smtClean="0"/>
              <a:t>‹#›</a:t>
            </a:fld>
            <a:endParaRPr lang="en-US"/>
          </a:p>
        </p:txBody>
      </p:sp>
    </p:spTree>
    <p:extLst>
      <p:ext uri="{BB962C8B-B14F-4D97-AF65-F5344CB8AC3E}">
        <p14:creationId xmlns:p14="http://schemas.microsoft.com/office/powerpoint/2010/main" val="113178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[PRESS RECORD]</a:t>
            </a:r>
          </a:p>
          <a:p>
            <a:endParaRPr lang="en-US" sz="1200" dirty="0">
              <a:cs typeface="Calibri"/>
            </a:endParaRPr>
          </a:p>
        </p:txBody>
      </p:sp>
      <p:sp>
        <p:nvSpPr>
          <p:cNvPr id="4" name="Slide Number Placeholder 3"/>
          <p:cNvSpPr>
            <a:spLocks noGrp="1"/>
          </p:cNvSpPr>
          <p:nvPr>
            <p:ph type="sldNum" sz="quarter" idx="5"/>
          </p:nvPr>
        </p:nvSpPr>
        <p:spPr/>
        <p:txBody>
          <a:bodyPr/>
          <a:lstStyle/>
          <a:p>
            <a:fld id="{51449A0D-4E19-8747-A49B-8C2E4CE28AE8}" type="slidenum">
              <a:rPr lang="en-US" smtClean="0"/>
              <a:t>1</a:t>
            </a:fld>
            <a:endParaRPr lang="en-US"/>
          </a:p>
        </p:txBody>
      </p:sp>
    </p:spTree>
    <p:extLst>
      <p:ext uri="{BB962C8B-B14F-4D97-AF65-F5344CB8AC3E}">
        <p14:creationId xmlns:p14="http://schemas.microsoft.com/office/powerpoint/2010/main" val="257619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49A0D-4E19-8747-A49B-8C2E4CE28AE8}" type="slidenum">
              <a:rPr lang="en-US" smtClean="0"/>
              <a:t>26</a:t>
            </a:fld>
            <a:endParaRPr lang="en-US"/>
          </a:p>
        </p:txBody>
      </p:sp>
    </p:spTree>
    <p:extLst>
      <p:ext uri="{BB962C8B-B14F-4D97-AF65-F5344CB8AC3E}">
        <p14:creationId xmlns:p14="http://schemas.microsoft.com/office/powerpoint/2010/main" val="856942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move on to the Electric Vehicle Charging and Parking Requirements. In this new cycle of the code there has been a lot of upgrades, so we are going to cover how </a:t>
            </a:r>
            <a:r>
              <a:rPr lang="en-US" dirty="0" err="1"/>
              <a:t>CALGreen</a:t>
            </a:r>
            <a:r>
              <a:rPr lang="en-US" dirty="0"/>
              <a:t> defined EV Readiness, and then what the requirements are for SF, MF, NR, as well as this new heavy duty charging and the limited scope for A+A</a:t>
            </a:r>
          </a:p>
          <a:p>
            <a:endParaRPr lang="en-US" dirty="0"/>
          </a:p>
          <a:p>
            <a:r>
              <a:rPr lang="en-US" dirty="0"/>
              <a:t>.</a:t>
            </a:r>
          </a:p>
          <a:p>
            <a:r>
              <a:rPr lang="en-US" dirty="0"/>
              <a:t>Documents need to have calcs on the title sheet and locations on the site plans with details and labelling. </a:t>
            </a:r>
          </a:p>
          <a:p>
            <a:endParaRPr lang="en-US" dirty="0"/>
          </a:p>
          <a:p>
            <a:r>
              <a:rPr lang="en-US" dirty="0"/>
              <a:t>Conduit and panel space needs to be on the electric sheets. </a:t>
            </a:r>
          </a:p>
          <a:p>
            <a:endParaRPr lang="en-US" dirty="0"/>
          </a:p>
          <a:p>
            <a:r>
              <a:rPr lang="en-US" dirty="0"/>
              <a:t>Need to have the calcs on the title sheet, locations on the site plans with details and labeling and the conduit and panel space on the electrical sheets</a:t>
            </a:r>
          </a:p>
          <a:p>
            <a:endParaRPr lang="en-US" dirty="0"/>
          </a:p>
          <a:p>
            <a:r>
              <a:rPr lang="en-US" dirty="0"/>
              <a:t>To point out the language on the bottom of the slide- we’re talking about EV capable, so that means the raceway and conduit are installed but space does not have a charging station or outlet installed</a:t>
            </a:r>
          </a:p>
        </p:txBody>
      </p:sp>
      <p:sp>
        <p:nvSpPr>
          <p:cNvPr id="4" name="Slide Number Placeholder 3"/>
          <p:cNvSpPr>
            <a:spLocks noGrp="1"/>
          </p:cNvSpPr>
          <p:nvPr>
            <p:ph type="sldNum" sz="quarter" idx="5"/>
          </p:nvPr>
        </p:nvSpPr>
        <p:spPr/>
        <p:txBody>
          <a:bodyPr/>
          <a:lstStyle/>
          <a:p>
            <a:fld id="{273D7F13-BD85-40FF-A01D-CDDD62A6831A}" type="slidenum">
              <a:rPr lang="en-US" smtClean="0"/>
              <a:t>31</a:t>
            </a:fld>
            <a:endParaRPr lang="en-US"/>
          </a:p>
        </p:txBody>
      </p:sp>
    </p:spTree>
    <p:extLst>
      <p:ext uri="{BB962C8B-B14F-4D97-AF65-F5344CB8AC3E}">
        <p14:creationId xmlns:p14="http://schemas.microsoft.com/office/powerpoint/2010/main" val="175036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California categorizes spaces into three types.</a:t>
            </a:r>
          </a:p>
          <a:p>
            <a:endParaRPr lang="en-US" dirty="0"/>
          </a:p>
        </p:txBody>
      </p:sp>
      <p:sp>
        <p:nvSpPr>
          <p:cNvPr id="4" name="Slide Number Placeholder 3"/>
          <p:cNvSpPr>
            <a:spLocks noGrp="1"/>
          </p:cNvSpPr>
          <p:nvPr>
            <p:ph type="sldNum" sz="quarter" idx="5"/>
          </p:nvPr>
        </p:nvSpPr>
        <p:spPr/>
        <p:txBody>
          <a:bodyPr/>
          <a:lstStyle/>
          <a:p>
            <a:fld id="{273D7F13-BD85-40FF-A01D-CDDD62A6831A}" type="slidenum">
              <a:rPr lang="en-US" smtClean="0"/>
              <a:t>32</a:t>
            </a:fld>
            <a:endParaRPr lang="en-US"/>
          </a:p>
        </p:txBody>
      </p:sp>
    </p:spTree>
    <p:extLst>
      <p:ext uri="{BB962C8B-B14F-4D97-AF65-F5344CB8AC3E}">
        <p14:creationId xmlns:p14="http://schemas.microsoft.com/office/powerpoint/2010/main" val="204465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regards to spaces with charging capability, the code distinguishes between types of chargers. </a:t>
            </a:r>
          </a:p>
        </p:txBody>
      </p:sp>
      <p:sp>
        <p:nvSpPr>
          <p:cNvPr id="4" name="Slide Number Placeholder 3"/>
          <p:cNvSpPr>
            <a:spLocks noGrp="1"/>
          </p:cNvSpPr>
          <p:nvPr>
            <p:ph type="sldNum" sz="quarter" idx="5"/>
          </p:nvPr>
        </p:nvSpPr>
        <p:spPr/>
        <p:txBody>
          <a:bodyPr/>
          <a:lstStyle/>
          <a:p>
            <a:fld id="{273D7F13-BD85-40FF-A01D-CDDD62A6831A}" type="slidenum">
              <a:rPr lang="en-US" smtClean="0"/>
              <a:t>33</a:t>
            </a:fld>
            <a:endParaRPr lang="en-US"/>
          </a:p>
        </p:txBody>
      </p:sp>
    </p:spTree>
    <p:extLst>
      <p:ext uri="{BB962C8B-B14F-4D97-AF65-F5344CB8AC3E}">
        <p14:creationId xmlns:p14="http://schemas.microsoft.com/office/powerpoint/2010/main" val="1179189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3D7F13-BD85-40FF-A01D-CDDD62A6831A}" type="slidenum">
              <a:rPr lang="en-US" smtClean="0"/>
              <a:t>34</a:t>
            </a:fld>
            <a:endParaRPr lang="en-US"/>
          </a:p>
        </p:txBody>
      </p:sp>
    </p:spTree>
    <p:extLst>
      <p:ext uri="{BB962C8B-B14F-4D97-AF65-F5344CB8AC3E}">
        <p14:creationId xmlns:p14="http://schemas.microsoft.com/office/powerpoint/2010/main" val="624721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a:p>
            <a:r>
              <a:rPr lang="en-US" dirty="0"/>
              <a:t>10% of total parking spaces must be EV spaces for future EV supply equipment </a:t>
            </a:r>
          </a:p>
          <a:p>
            <a:r>
              <a:rPr lang="en-US" dirty="0"/>
              <a:t>When EV chargers installed, the space must be adjacent to an accessible space or on an accessible route</a:t>
            </a:r>
          </a:p>
          <a:p>
            <a:endParaRPr lang="en-US" dirty="0"/>
          </a:p>
          <a:p>
            <a:r>
              <a:rPr lang="en-US" dirty="0"/>
              <a:t>Documentation intended to demonstrate projects capability and capacity for future EV charging. EV spaces do not need to be available until EV chargers are installed for use. </a:t>
            </a:r>
          </a:p>
          <a:p>
            <a:endParaRPr lang="en-US" dirty="0"/>
          </a:p>
        </p:txBody>
      </p:sp>
      <p:sp>
        <p:nvSpPr>
          <p:cNvPr id="4" name="Slide Number Placeholder 3"/>
          <p:cNvSpPr>
            <a:spLocks noGrp="1"/>
          </p:cNvSpPr>
          <p:nvPr>
            <p:ph type="sldNum" sz="quarter" idx="5"/>
          </p:nvPr>
        </p:nvSpPr>
        <p:spPr/>
        <p:txBody>
          <a:bodyPr/>
          <a:lstStyle/>
          <a:p>
            <a:fld id="{273D7F13-BD85-40FF-A01D-CDDD62A6831A}" type="slidenum">
              <a:rPr lang="en-US" smtClean="0"/>
              <a:t>35</a:t>
            </a:fld>
            <a:endParaRPr lang="en-US"/>
          </a:p>
        </p:txBody>
      </p:sp>
    </p:spTree>
    <p:extLst>
      <p:ext uri="{BB962C8B-B14F-4D97-AF65-F5344CB8AC3E}">
        <p14:creationId xmlns:p14="http://schemas.microsoft.com/office/powerpoint/2010/main" val="2181828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a:p>
            <a:r>
              <a:rPr lang="en-US" dirty="0"/>
              <a:t>Installation for future EVSE</a:t>
            </a:r>
          </a:p>
        </p:txBody>
      </p:sp>
      <p:sp>
        <p:nvSpPr>
          <p:cNvPr id="4" name="Slide Number Placeholder 3"/>
          <p:cNvSpPr>
            <a:spLocks noGrp="1"/>
          </p:cNvSpPr>
          <p:nvPr>
            <p:ph type="sldNum" sz="quarter" idx="5"/>
          </p:nvPr>
        </p:nvSpPr>
        <p:spPr/>
        <p:txBody>
          <a:bodyPr/>
          <a:lstStyle/>
          <a:p>
            <a:fld id="{273D7F13-BD85-40FF-A01D-CDDD62A6831A}" type="slidenum">
              <a:rPr lang="en-US" smtClean="0"/>
              <a:t>36</a:t>
            </a:fld>
            <a:endParaRPr lang="en-US"/>
          </a:p>
        </p:txBody>
      </p:sp>
    </p:spTree>
    <p:extLst>
      <p:ext uri="{BB962C8B-B14F-4D97-AF65-F5344CB8AC3E}">
        <p14:creationId xmlns:p14="http://schemas.microsoft.com/office/powerpoint/2010/main" val="155471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3D7F13-BD85-40FF-A01D-CDDD62A6831A}" type="slidenum">
              <a:rPr lang="en-US" smtClean="0"/>
              <a:t>38</a:t>
            </a:fld>
            <a:endParaRPr lang="en-US"/>
          </a:p>
        </p:txBody>
      </p:sp>
    </p:spTree>
    <p:extLst>
      <p:ext uri="{BB962C8B-B14F-4D97-AF65-F5344CB8AC3E}">
        <p14:creationId xmlns:p14="http://schemas.microsoft.com/office/powerpoint/2010/main" val="2674013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49A0D-4E19-8747-A49B-8C2E4CE28AE8}" type="slidenum">
              <a:rPr lang="en-US" smtClean="0"/>
              <a:t>43</a:t>
            </a:fld>
            <a:endParaRPr lang="en-US"/>
          </a:p>
        </p:txBody>
      </p:sp>
    </p:spTree>
    <p:extLst>
      <p:ext uri="{BB962C8B-B14F-4D97-AF65-F5344CB8AC3E}">
        <p14:creationId xmlns:p14="http://schemas.microsoft.com/office/powerpoint/2010/main" val="1744335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 came from, where we’re going broad target wise.</a:t>
            </a:r>
          </a:p>
        </p:txBody>
      </p:sp>
      <p:sp>
        <p:nvSpPr>
          <p:cNvPr id="4" name="Slide Number Placeholder 3"/>
          <p:cNvSpPr>
            <a:spLocks noGrp="1"/>
          </p:cNvSpPr>
          <p:nvPr>
            <p:ph type="sldNum" sz="quarter" idx="5"/>
          </p:nvPr>
        </p:nvSpPr>
        <p:spPr/>
        <p:txBody>
          <a:bodyPr/>
          <a:lstStyle/>
          <a:p>
            <a:fld id="{76B58674-B6CC-4551-AED5-563C82278E0C}" type="slidenum">
              <a:rPr lang="en-US" smtClean="0"/>
              <a:t>45</a:t>
            </a:fld>
            <a:endParaRPr lang="en-US"/>
          </a:p>
        </p:txBody>
      </p:sp>
    </p:spTree>
    <p:extLst>
      <p:ext uri="{BB962C8B-B14F-4D97-AF65-F5344CB8AC3E}">
        <p14:creationId xmlns:p14="http://schemas.microsoft.com/office/powerpoint/2010/main" val="259644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ask that everyone make sure they are on mute throughout the duration of the course. If you would like to verbally participate, please raise your hand in the participant's section and we will call on you to unmute yourself. </a:t>
            </a:r>
          </a:p>
          <a:p>
            <a:endParaRPr lang="en-US" dirty="0">
              <a:cs typeface="Calibri"/>
            </a:endParaRPr>
          </a:p>
          <a:p>
            <a:r>
              <a:rPr lang="en-US" dirty="0">
                <a:cs typeface="Calibri"/>
              </a:rPr>
              <a:t>We encourage you to participate and ask questions through the chat box as well</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252F712-7224-1143-A93F-EE857066D16B}" type="slidenum">
              <a:rPr lang="en-US" smtClean="0"/>
              <a:t>2</a:t>
            </a:fld>
            <a:endParaRPr lang="en-US"/>
          </a:p>
        </p:txBody>
      </p:sp>
    </p:spTree>
    <p:extLst>
      <p:ext uri="{BB962C8B-B14F-4D97-AF65-F5344CB8AC3E}">
        <p14:creationId xmlns:p14="http://schemas.microsoft.com/office/powerpoint/2010/main" val="3315989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latin typeface="Source Sans Pro" panose="020B0503030403020204" pitchFamily="34" charset="0"/>
              </a:rPr>
              <a:t>Encouraging electric heat pump technology </a:t>
            </a:r>
            <a:r>
              <a:rPr lang="en-US" b="0" i="0" dirty="0">
                <a:solidFill>
                  <a:srgbClr val="000000"/>
                </a:solidFill>
                <a:effectLst/>
                <a:latin typeface="Source Sans Pro" panose="020B0503030403020204" pitchFamily="34" charset="0"/>
              </a:rPr>
              <a:t>for space and water heating, which consumes less energy and produces fewer emissions than gas-powered units.</a:t>
            </a:r>
          </a:p>
          <a:p>
            <a:pPr algn="l">
              <a:buFont typeface="Arial" panose="020B0604020202020204" pitchFamily="34" charset="0"/>
              <a:buChar char="•"/>
            </a:pPr>
            <a:r>
              <a:rPr lang="en-US" b="1" i="0" dirty="0">
                <a:solidFill>
                  <a:srgbClr val="000000"/>
                </a:solidFill>
                <a:effectLst/>
                <a:latin typeface="Source Sans Pro" panose="020B0503030403020204" pitchFamily="34" charset="0"/>
              </a:rPr>
              <a:t>Establishing electric-ready requirements </a:t>
            </a:r>
            <a:r>
              <a:rPr lang="en-US" b="0" i="0" dirty="0">
                <a:solidFill>
                  <a:srgbClr val="000000"/>
                </a:solidFill>
                <a:effectLst/>
                <a:latin typeface="Source Sans Pro" panose="020B0503030403020204" pitchFamily="34" charset="0"/>
              </a:rPr>
              <a:t>for single-family homes</a:t>
            </a:r>
            <a:r>
              <a:rPr lang="en-US" b="1" i="0" dirty="0">
                <a:solidFill>
                  <a:srgbClr val="000000"/>
                </a:solidFill>
                <a:effectLst/>
                <a:latin typeface="Source Sans Pro" panose="020B0503030403020204" pitchFamily="34" charset="0"/>
              </a:rPr>
              <a:t> </a:t>
            </a:r>
            <a:r>
              <a:rPr lang="en-US" b="0" i="0" dirty="0">
                <a:solidFill>
                  <a:srgbClr val="000000"/>
                </a:solidFill>
                <a:effectLst/>
                <a:latin typeface="Source Sans Pro" panose="020B0503030403020204" pitchFamily="34" charset="0"/>
              </a:rPr>
              <a:t>to position owners to use cleaner electric heating, cooking and electric vehicle (EV) charging options whenever they choose to adopt those technologies.</a:t>
            </a:r>
          </a:p>
          <a:p>
            <a:pPr algn="l">
              <a:buFont typeface="Arial" panose="020B0604020202020204" pitchFamily="34" charset="0"/>
              <a:buChar char="•"/>
            </a:pPr>
            <a:r>
              <a:rPr lang="en-US" b="1" i="0" dirty="0">
                <a:solidFill>
                  <a:srgbClr val="000000"/>
                </a:solidFill>
                <a:effectLst/>
                <a:latin typeface="Source Sans Pro" panose="020B0503030403020204" pitchFamily="34" charset="0"/>
              </a:rPr>
              <a:t>Expanding solar photovoltaic (PV) system and battery storage standards</a:t>
            </a:r>
            <a:r>
              <a:rPr lang="en-US" b="0" i="0" dirty="0">
                <a:solidFill>
                  <a:srgbClr val="000000"/>
                </a:solidFill>
                <a:effectLst/>
                <a:latin typeface="Source Sans Pro" panose="020B0503030403020204" pitchFamily="34" charset="0"/>
              </a:rPr>
              <a:t> to make clean energy available onsite and complement the state’s progress toward a 100 percent clean electricity grid.</a:t>
            </a:r>
          </a:p>
          <a:p>
            <a:pPr algn="l">
              <a:buFont typeface="Arial" panose="020B0604020202020204" pitchFamily="34" charset="0"/>
              <a:buChar char="•"/>
            </a:pPr>
            <a:r>
              <a:rPr lang="en-US" b="1" i="0" dirty="0">
                <a:solidFill>
                  <a:srgbClr val="000000"/>
                </a:solidFill>
                <a:effectLst/>
                <a:latin typeface="Source Sans Pro" panose="020B0503030403020204" pitchFamily="34" charset="0"/>
              </a:rPr>
              <a:t>Strengthening ventilation standards </a:t>
            </a:r>
            <a:r>
              <a:rPr lang="en-US" b="0" i="0" dirty="0">
                <a:solidFill>
                  <a:srgbClr val="000000"/>
                </a:solidFill>
                <a:effectLst/>
                <a:latin typeface="Source Sans Pro" panose="020B0503030403020204" pitchFamily="34" charset="0"/>
              </a:rPr>
              <a:t>to improve indoor air quality.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2F712-7224-1143-A93F-EE857066D1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469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You can learn more at 3C-REN.org or contact us at info@3C-REN.org.</a:t>
            </a:r>
          </a:p>
          <a:p>
            <a:endParaRPr lang="en-US">
              <a:cs typeface="Calibri"/>
            </a:endParaRPr>
          </a:p>
        </p:txBody>
      </p:sp>
      <p:sp>
        <p:nvSpPr>
          <p:cNvPr id="4" name="Slide Number Placeholder 3"/>
          <p:cNvSpPr>
            <a:spLocks noGrp="1"/>
          </p:cNvSpPr>
          <p:nvPr>
            <p:ph type="sldNum" sz="quarter" idx="5"/>
          </p:nvPr>
        </p:nvSpPr>
        <p:spPr/>
        <p:txBody>
          <a:bodyPr/>
          <a:lstStyle/>
          <a:p>
            <a:fld id="{51449A0D-4E19-8747-A49B-8C2E4CE28AE8}" type="slidenum">
              <a:rPr lang="en-US" smtClean="0"/>
              <a:t>51</a:t>
            </a:fld>
            <a:endParaRPr lang="en-US"/>
          </a:p>
        </p:txBody>
      </p:sp>
    </p:spTree>
    <p:extLst>
      <p:ext uri="{BB962C8B-B14F-4D97-AF65-F5344CB8AC3E}">
        <p14:creationId xmlns:p14="http://schemas.microsoft.com/office/powerpoint/2010/main" val="170160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0675" lvl="1" indent="-320675">
              <a:spcBef>
                <a:spcPts val="1600"/>
              </a:spcBef>
              <a:buClr>
                <a:schemeClr val="tx1">
                  <a:lumMod val="50000"/>
                  <a:lumOff val="50000"/>
                </a:schemeClr>
              </a:buClr>
              <a:buFont typeface="Arial"/>
              <a:buChar char="•"/>
            </a:pPr>
            <a:r>
              <a:rPr lang="en-US" dirty="0"/>
              <a:t>A little bit about 3C-REN</a:t>
            </a:r>
          </a:p>
          <a:p>
            <a:pPr marL="742950" lvl="0" indent="-320675">
              <a:spcBef>
                <a:spcPts val="1600"/>
              </a:spcBef>
              <a:buClr>
                <a:schemeClr val="tx1">
                  <a:lumMod val="50000"/>
                  <a:lumOff val="50000"/>
                </a:schemeClr>
              </a:buClr>
              <a:buFont typeface="Arial"/>
              <a:buChar char="•"/>
            </a:pPr>
            <a:r>
              <a:rPr lang="en-US" dirty="0"/>
              <a:t>We are a collaborative partnership between San Luis Obispo, Santa Barbara and Ventura Counties  </a:t>
            </a:r>
            <a:endParaRPr lang="en-US" dirty="0">
              <a:cs typeface="Calibri" panose="020F0502020204030204"/>
            </a:endParaRPr>
          </a:p>
          <a:p>
            <a:pPr marL="742950" lvl="0" indent="-320675">
              <a:spcBef>
                <a:spcPts val="1600"/>
              </a:spcBef>
              <a:buClr>
                <a:schemeClr val="tx1">
                  <a:lumMod val="50000"/>
                  <a:lumOff val="50000"/>
                </a:schemeClr>
              </a:buClr>
              <a:buFont typeface="Arial"/>
              <a:buChar char="•"/>
            </a:pPr>
            <a:r>
              <a:rPr lang="en-US" dirty="0"/>
              <a:t>Working to improve energy efficiency in our region by offering free programs and services for building professionals and households</a:t>
            </a:r>
            <a:endParaRPr lang="en-US" dirty="0">
              <a:cs typeface="Calibri" panose="020F0502020204030204"/>
            </a:endParaRPr>
          </a:p>
          <a:p>
            <a:pPr marL="742950" lvl="0" indent="-320675">
              <a:spcBef>
                <a:spcPts val="1600"/>
              </a:spcBef>
              <a:buClr>
                <a:schemeClr val="tx1">
                  <a:lumMod val="50000"/>
                  <a:lumOff val="50000"/>
                </a:schemeClr>
              </a:buClr>
              <a:buFont typeface="Arial"/>
              <a:buChar char="•"/>
            </a:pPr>
            <a:endParaRPr lang="en-US" dirty="0"/>
          </a:p>
          <a:p>
            <a:pPr marL="628650" lvl="1" indent="-171450">
              <a:buFont typeface="Arial"/>
              <a:buChar char="•"/>
            </a:pPr>
            <a:r>
              <a:rPr lang="en-US" dirty="0"/>
              <a:t>3C-REN is funded by ratepayer dollars which are collected through the Public Goods Charge found on our utility bills. </a:t>
            </a:r>
          </a:p>
          <a:p>
            <a:pPr marL="949325" lvl="2" indent="-171450">
              <a:buFont typeface="Arial"/>
              <a:buChar char="•"/>
            </a:pPr>
            <a:r>
              <a:rPr lang="en-US" dirty="0"/>
              <a:t>The benefit of being ratepayer funded is that there is no cost to those we serve</a:t>
            </a:r>
          </a:p>
          <a:p>
            <a:pPr marL="949325" lvl="2" indent="-171450">
              <a:buFont typeface="Arial"/>
              <a:buChar char="•"/>
            </a:pPr>
            <a:r>
              <a:rPr lang="en-US" dirty="0"/>
              <a:t>And we are able to return these dollars back to our local economy which has historically missed out on some of these funds.</a:t>
            </a:r>
          </a:p>
          <a:p>
            <a:pPr marL="949325" lvl="2" indent="-171450">
              <a:buFont typeface="Arial"/>
              <a:buChar char="•"/>
            </a:pPr>
            <a:endParaRPr lang="en-US" dirty="0"/>
          </a:p>
          <a:p>
            <a:pPr marL="320675" lvl="1" indent="0">
              <a:buFont typeface="Arial"/>
              <a:buNone/>
            </a:pPr>
            <a:r>
              <a:rPr lang="en-US" dirty="0"/>
              <a:t>We currently offer 3 programs</a:t>
            </a:r>
          </a:p>
        </p:txBody>
      </p:sp>
      <p:sp>
        <p:nvSpPr>
          <p:cNvPr id="4" name="Slide Number Placeholder 3"/>
          <p:cNvSpPr>
            <a:spLocks noGrp="1"/>
          </p:cNvSpPr>
          <p:nvPr>
            <p:ph type="sldNum" sz="quarter" idx="5"/>
          </p:nvPr>
        </p:nvSpPr>
        <p:spPr/>
        <p:txBody>
          <a:bodyPr/>
          <a:lstStyle/>
          <a:p>
            <a:fld id="{51449A0D-4E19-8747-A49B-8C2E4CE28AE8}" type="slidenum">
              <a:rPr lang="en-US" smtClean="0"/>
              <a:t>3</a:t>
            </a:fld>
            <a:endParaRPr lang="en-US"/>
          </a:p>
        </p:txBody>
      </p:sp>
    </p:spTree>
    <p:extLst>
      <p:ext uri="{BB962C8B-B14F-4D97-AF65-F5344CB8AC3E}">
        <p14:creationId xmlns:p14="http://schemas.microsoft.com/office/powerpoint/2010/main" val="255558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Energy Code Connect </a:t>
            </a:r>
          </a:p>
          <a:p>
            <a:pPr marL="628650" lvl="1" indent="-171450">
              <a:buFont typeface="Courier New"/>
              <a:buChar char="○"/>
            </a:pPr>
            <a:r>
              <a:rPr lang="en-US" dirty="0"/>
              <a:t>Where we offer Industry Trainings, Regional Forums, and a Title 24 consultation service called Energy Code Coach to help building professionals navigate the CA Energy Code and Green Building Requirements. </a:t>
            </a:r>
            <a:endParaRPr lang="en-US" dirty="0">
              <a:cs typeface="Calibri"/>
            </a:endParaRPr>
          </a:p>
          <a:p>
            <a:pPr marL="628650" lvl="1" indent="-171450">
              <a:buFont typeface="Courier New"/>
              <a:buChar char="○"/>
            </a:pPr>
            <a:r>
              <a:rPr lang="en-US" dirty="0"/>
              <a:t>The phone number listed on the slide is our Energy Code Coach Hotline and there’s also an inquiry form on our website. </a:t>
            </a:r>
            <a:endParaRPr lang="en-US" dirty="0">
              <a:cs typeface="Calibri"/>
            </a:endParaRPr>
          </a:p>
          <a:p>
            <a:pPr marL="171450" indent="-171450">
              <a:buFont typeface="Symbol"/>
              <a:buChar char="•"/>
            </a:pPr>
            <a:r>
              <a:rPr lang="en-US" dirty="0"/>
              <a:t>Building Performance Training</a:t>
            </a:r>
            <a:endParaRPr lang="en-US" dirty="0">
              <a:cs typeface="Calibri"/>
            </a:endParaRPr>
          </a:p>
          <a:p>
            <a:pPr marL="628650" lvl="1" indent="-171450">
              <a:buFont typeface="Courier New"/>
              <a:buChar char="○"/>
            </a:pPr>
            <a:r>
              <a:rPr lang="en-US" dirty="0"/>
              <a:t>We offer trainings on technical and soft skills related to building science principles and systems for high performance building.</a:t>
            </a:r>
            <a:endParaRPr lang="en-US" dirty="0">
              <a:cs typeface="Calibri"/>
            </a:endParaRPr>
          </a:p>
          <a:p>
            <a:pPr marL="628650" lvl="1" indent="-171450">
              <a:buFont typeface="Courier New"/>
              <a:buChar char="○"/>
            </a:pPr>
            <a:r>
              <a:rPr lang="en-US" dirty="0"/>
              <a:t>Our goal is to bring industry recognized Certifications and Training Providers to the Central Coast that will help advance people wherever they may be at in their career.</a:t>
            </a:r>
            <a:endParaRPr lang="en-US" dirty="0">
              <a:cs typeface="Calibri"/>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Home Energy Savings​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Which serves households that are historically underserved with free and discounted home energy upgrades.​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you or any of your clients are looking to make energy efficiency or electrification upgrades please check out our website to find an </a:t>
            </a:r>
            <a:r>
              <a:rPr lang="en-US" sz="1800" b="0" i="0" u="none" strike="noStrike">
                <a:solidFill>
                  <a:srgbClr val="000000"/>
                </a:solidFill>
                <a:effectLst/>
                <a:latin typeface="Calibri" panose="020F0502020204030204" pitchFamily="34" charset="0"/>
              </a:rPr>
              <a:t>enrolled contractor</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And if you are a contractor interested in participating, please reach out or fill out an inquiry form on our website 3C-REN.org​</a:t>
            </a:r>
            <a:endParaRPr lang="en-US" sz="1800" b="0" i="0" dirty="0">
              <a:solidFill>
                <a:srgbClr val="444444"/>
              </a:solidFill>
              <a:effectLst/>
              <a:latin typeface="Arial" panose="020B0604020202020204" pitchFamily="34" charset="0"/>
            </a:endParaRPr>
          </a:p>
          <a:p>
            <a:pPr marL="628650" lvl="1" indent="-171450">
              <a:buFont typeface="Courier New"/>
              <a:buChar char="○"/>
            </a:pPr>
            <a:endParaRPr lang="en-US" dirty="0">
              <a:cs typeface="Calibri"/>
            </a:endParaRPr>
          </a:p>
          <a:p>
            <a:pPr marL="628650" lvl="1" indent="-171450">
              <a:buFont typeface="Courier New"/>
              <a:buChar char="○"/>
            </a:pPr>
            <a:endParaRPr lang="en-US" dirty="0">
              <a:cs typeface="Calibri"/>
            </a:endParaRPr>
          </a:p>
          <a:p>
            <a:pPr lvl="1"/>
            <a:endParaRPr lang="en-US" dirty="0">
              <a:cs typeface="Calibri"/>
            </a:endParaRPr>
          </a:p>
          <a:p>
            <a:pPr marL="171450" indent="-171450">
              <a:buFont typeface="Symbol"/>
              <a:buChar char="•"/>
            </a:pPr>
            <a:endParaRPr lang="en-US" dirty="0">
              <a:cs typeface="Calibri"/>
            </a:endParaRPr>
          </a:p>
        </p:txBody>
      </p:sp>
      <p:sp>
        <p:nvSpPr>
          <p:cNvPr id="4" name="Slide Number Placeholder 3"/>
          <p:cNvSpPr>
            <a:spLocks noGrp="1"/>
          </p:cNvSpPr>
          <p:nvPr>
            <p:ph type="sldNum" sz="quarter" idx="5"/>
          </p:nvPr>
        </p:nvSpPr>
        <p:spPr/>
        <p:txBody>
          <a:bodyPr/>
          <a:lstStyle/>
          <a:p>
            <a:fld id="{51449A0D-4E19-8747-A49B-8C2E4CE28AE8}" type="slidenum">
              <a:rPr lang="en-US" smtClean="0"/>
              <a:t>4</a:t>
            </a:fld>
            <a:endParaRPr lang="en-US"/>
          </a:p>
        </p:txBody>
      </p:sp>
    </p:spTree>
    <p:extLst>
      <p:ext uri="{BB962C8B-B14F-4D97-AF65-F5344CB8AC3E}">
        <p14:creationId xmlns:p14="http://schemas.microsoft.com/office/powerpoint/2010/main" val="317684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58674-B6CC-4551-AED5-563C82278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383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B58674-B6CC-4551-AED5-563C82278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0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49A0D-4E19-8747-A49B-8C2E4CE28AE8}" type="slidenum">
              <a:rPr lang="en-US" smtClean="0"/>
              <a:t>12</a:t>
            </a:fld>
            <a:endParaRPr lang="en-US"/>
          </a:p>
        </p:txBody>
      </p:sp>
    </p:spTree>
    <p:extLst>
      <p:ext uri="{BB962C8B-B14F-4D97-AF65-F5344CB8AC3E}">
        <p14:creationId xmlns:p14="http://schemas.microsoft.com/office/powerpoint/2010/main" val="307923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Building Professionals, including architects, planners, policy makers, engineers</a:t>
            </a:r>
            <a:r>
              <a:rPr lang="en-US" sz="1200" dirty="0"/>
              <a:t>, builders, and </a:t>
            </a:r>
            <a:r>
              <a:rPr lang="en-US" sz="1200" i="0" dirty="0"/>
              <a:t>manufactures, etc., will have a profound influence on the implementation of California’s Decarbonization Goals</a:t>
            </a:r>
          </a:p>
          <a:p>
            <a:endParaRPr lang="en-US" dirty="0"/>
          </a:p>
        </p:txBody>
      </p:sp>
      <p:sp>
        <p:nvSpPr>
          <p:cNvPr id="4" name="Slide Number Placeholder 3"/>
          <p:cNvSpPr>
            <a:spLocks noGrp="1"/>
          </p:cNvSpPr>
          <p:nvPr>
            <p:ph type="sldNum" sz="quarter" idx="5"/>
          </p:nvPr>
        </p:nvSpPr>
        <p:spPr/>
        <p:txBody>
          <a:bodyPr/>
          <a:lstStyle/>
          <a:p>
            <a:fld id="{51449A0D-4E19-8747-A49B-8C2E4CE28AE8}" type="slidenum">
              <a:rPr lang="en-US" smtClean="0"/>
              <a:t>15</a:t>
            </a:fld>
            <a:endParaRPr lang="en-US"/>
          </a:p>
        </p:txBody>
      </p:sp>
    </p:spTree>
    <p:extLst>
      <p:ext uri="{BB962C8B-B14F-4D97-AF65-F5344CB8AC3E}">
        <p14:creationId xmlns:p14="http://schemas.microsoft.com/office/powerpoint/2010/main" val="78413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49A0D-4E19-8747-A49B-8C2E4CE28AE8}" type="slidenum">
              <a:rPr lang="en-US" smtClean="0"/>
              <a:t>23</a:t>
            </a:fld>
            <a:endParaRPr lang="en-US"/>
          </a:p>
        </p:txBody>
      </p:sp>
    </p:spTree>
    <p:extLst>
      <p:ext uri="{BB962C8B-B14F-4D97-AF65-F5344CB8AC3E}">
        <p14:creationId xmlns:p14="http://schemas.microsoft.com/office/powerpoint/2010/main" val="322173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9.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9.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9.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9.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1879508"/>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41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11927427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2775F0-C9C6-5D47-A0BD-806AB6107702}"/>
              </a:ext>
            </a:extLst>
          </p:cNvPr>
          <p:cNvSpPr/>
          <p:nvPr userDrawn="1"/>
        </p:nvSpPr>
        <p:spPr>
          <a:xfrm>
            <a:off x="0" y="0"/>
            <a:ext cx="12192000" cy="6746240"/>
          </a:xfrm>
          <a:prstGeom prst="rect">
            <a:avLst/>
          </a:prstGeom>
          <a:solidFill>
            <a:srgbClr val="76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4348668F-2EFE-914B-B947-8D317575B47D}"/>
              </a:ext>
            </a:extLst>
          </p:cNvPr>
          <p:cNvSpPr>
            <a:spLocks noGrp="1"/>
          </p:cNvSpPr>
          <p:nvPr>
            <p:ph type="title" hasCustomPrompt="1"/>
          </p:nvPr>
        </p:nvSpPr>
        <p:spPr>
          <a:xfrm>
            <a:off x="1969771" y="3429004"/>
            <a:ext cx="7651751" cy="2852737"/>
          </a:xfrm>
        </p:spPr>
        <p:txBody>
          <a:bodyPr anchor="t">
            <a:normAutofit/>
          </a:bodyPr>
          <a:lstStyle>
            <a:lvl1pPr>
              <a:defRPr sz="3600">
                <a:solidFill>
                  <a:schemeClr val="bg1"/>
                </a:solidFill>
              </a:defRPr>
            </a:lvl1pPr>
          </a:lstStyle>
          <a:p>
            <a:r>
              <a:rPr lang="en-US"/>
              <a:t>Divider Slide</a:t>
            </a:r>
            <a:br>
              <a:rPr lang="en-US"/>
            </a:br>
            <a:r>
              <a:rPr lang="en-US"/>
              <a:t>Title Goes Here</a:t>
            </a:r>
          </a:p>
        </p:txBody>
      </p:sp>
      <p:pic>
        <p:nvPicPr>
          <p:cNvPr id="4" name="Graphic 3">
            <a:extLst>
              <a:ext uri="{FF2B5EF4-FFF2-40B4-BE49-F238E27FC236}">
                <a16:creationId xmlns:a16="http://schemas.microsoft.com/office/drawing/2014/main" id="{5BEED3D2-88B6-F343-985F-36AA7A9BB7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8646" y="576263"/>
            <a:ext cx="1447799" cy="1328568"/>
          </a:xfrm>
          <a:prstGeom prst="rect">
            <a:avLst/>
          </a:prstGeom>
        </p:spPr>
      </p:pic>
    </p:spTree>
    <p:extLst>
      <p:ext uri="{BB962C8B-B14F-4D97-AF65-F5344CB8AC3E}">
        <p14:creationId xmlns:p14="http://schemas.microsoft.com/office/powerpoint/2010/main" val="15939362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1879508"/>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5287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73893" y="751352"/>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2773893" y="3428999"/>
            <a:ext cx="8825658" cy="861420"/>
          </a:xfrm>
        </p:spPr>
        <p:txBody>
          <a:bodyPr anchor="t"/>
          <a:lstStyle>
            <a:lvl1pPr marL="0" indent="0" algn="l">
              <a:buNone/>
              <a:defRPr cap="all">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85CBF-7ED2-284B-917D-1D637C7B3F15}"/>
              </a:ext>
            </a:extLst>
          </p:cNvPr>
          <p:cNvPicPr>
            <a:picLocks noChangeAspect="1"/>
          </p:cNvPicPr>
          <p:nvPr userDrawn="1"/>
        </p:nvPicPr>
        <p:blipFill>
          <a:blip r:embed="rId2"/>
          <a:stretch>
            <a:fillRect/>
          </a:stretch>
        </p:blipFill>
        <p:spPr>
          <a:xfrm>
            <a:off x="865580" y="1738248"/>
            <a:ext cx="1517650" cy="1403350"/>
          </a:xfrm>
          <a:prstGeom prst="rect">
            <a:avLst/>
          </a:prstGeom>
        </p:spPr>
      </p:pic>
      <p:pic>
        <p:nvPicPr>
          <p:cNvPr id="8" name="Picture 7" descr="A close up of a logo&#10;&#10;Description automatically generated">
            <a:extLst>
              <a:ext uri="{FF2B5EF4-FFF2-40B4-BE49-F238E27FC236}">
                <a16:creationId xmlns:a16="http://schemas.microsoft.com/office/drawing/2014/main" id="{086259A9-5408-2744-8595-DC3F71873A1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20504609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6" name="Picture 25" descr="A black and white photo of a person&#10;&#10;Description automatically generated">
            <a:extLst>
              <a:ext uri="{FF2B5EF4-FFF2-40B4-BE49-F238E27FC236}">
                <a16:creationId xmlns:a16="http://schemas.microsoft.com/office/drawing/2014/main" id="{D033A97A-5603-754A-BE7F-E6A81BEBDA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134770" cy="6858000"/>
          </a:xfrm>
          <a:prstGeom prst="rect">
            <a:avLst/>
          </a:prstGeom>
        </p:spPr>
      </p:pic>
      <p:sp>
        <p:nvSpPr>
          <p:cNvPr id="2" name="Title 1"/>
          <p:cNvSpPr>
            <a:spLocks noGrp="1"/>
          </p:cNvSpPr>
          <p:nvPr>
            <p:ph type="title"/>
          </p:nvPr>
        </p:nvSpPr>
        <p:spPr>
          <a:xfrm>
            <a:off x="1154954" y="1820389"/>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1820388"/>
            <a:ext cx="3757545" cy="2283824"/>
          </a:xfrm>
        </p:spPr>
        <p:txBody>
          <a:bodyPr anchor="ctr">
            <a:normAutofit/>
          </a:bodyPr>
          <a:lstStyle>
            <a:lvl1pPr marL="0" indent="0" algn="l">
              <a:buNone/>
              <a:defRPr sz="24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16368" y="6391838"/>
            <a:ext cx="1727336" cy="355826"/>
          </a:xfrm>
          <a:prstGeom prst="rect">
            <a:avLst/>
          </a:prstGeom>
        </p:spPr>
        <p:txBody>
          <a:bodyPr/>
          <a:lstStyle/>
          <a:p>
            <a:fld id="{F34E6425-0181-43F2-84FC-787E803FD2F8}" type="datetimeFigureOut">
              <a:rPr lang="en-US" dirty="0"/>
              <a:t>12/18/2024</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a:p>
        </p:txBody>
      </p:sp>
      <p:pic>
        <p:nvPicPr>
          <p:cNvPr id="16" name="Picture 15">
            <a:extLst>
              <a:ext uri="{FF2B5EF4-FFF2-40B4-BE49-F238E27FC236}">
                <a16:creationId xmlns:a16="http://schemas.microsoft.com/office/drawing/2014/main" id="{85491703-B1FB-E54F-B984-72E4B83A25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415" y="524432"/>
            <a:ext cx="834364" cy="771525"/>
          </a:xfrm>
          <a:prstGeom prst="rect">
            <a:avLst/>
          </a:prstGeom>
        </p:spPr>
      </p:pic>
    </p:spTree>
    <p:extLst>
      <p:ext uri="{BB962C8B-B14F-4D97-AF65-F5344CB8AC3E}">
        <p14:creationId xmlns:p14="http://schemas.microsoft.com/office/powerpoint/2010/main" val="18936578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2481944"/>
            <a:ext cx="541900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481942"/>
            <a:ext cx="543499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16368" y="6391838"/>
            <a:ext cx="1727336" cy="355826"/>
          </a:xfrm>
          <a:prstGeom prst="rect">
            <a:avLst/>
          </a:prstGeom>
        </p:spPr>
        <p:txBody>
          <a:bodyPr/>
          <a:lstStyle/>
          <a:p>
            <a:fld id="{3BDB8791-F1B0-41E7-B7FD-A781E65C4266}" type="datetimeFigureOut">
              <a:rPr lang="en-US" dirty="0"/>
              <a:t>12/18/2024</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a:p>
        </p:txBody>
      </p:sp>
    </p:spTree>
    <p:extLst>
      <p:ext uri="{BB962C8B-B14F-4D97-AF65-F5344CB8AC3E}">
        <p14:creationId xmlns:p14="http://schemas.microsoft.com/office/powerpoint/2010/main" val="3137778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20217074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9194" y="402168"/>
            <a:ext cx="8761413" cy="70696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8034884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16368" y="6391838"/>
            <a:ext cx="1727336" cy="355826"/>
          </a:xfrm>
          <a:prstGeom prst="rect">
            <a:avLst/>
          </a:prstGeom>
        </p:spPr>
        <p:txBody>
          <a:bodyPr/>
          <a:lstStyle/>
          <a:p>
            <a:fld id="{7AA18ACC-A947-437B-A130-35BD54FDF1E9}" type="datetimeFigureOut">
              <a:rPr lang="en-US" dirty="0"/>
              <a:t>12/18/2024</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a:p>
        </p:txBody>
      </p:sp>
      <p:sp>
        <p:nvSpPr>
          <p:cNvPr id="2" name="Rectangle 1">
            <a:extLst>
              <a:ext uri="{FF2B5EF4-FFF2-40B4-BE49-F238E27FC236}">
                <a16:creationId xmlns:a16="http://schemas.microsoft.com/office/drawing/2014/main" id="{992D7D56-FF3C-E74A-8A42-8CAE7D0FE3B3}"/>
              </a:ext>
            </a:extLst>
          </p:cNvPr>
          <p:cNvSpPr/>
          <p:nvPr userDrawn="1"/>
        </p:nvSpPr>
        <p:spPr>
          <a:xfrm>
            <a:off x="0" y="0"/>
            <a:ext cx="12192000" cy="241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57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9128704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564283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2B8A-101F-6542-9889-4A118F31B391}"/>
              </a:ext>
            </a:extLst>
          </p:cNvPr>
          <p:cNvSpPr>
            <a:spLocks noGrp="1"/>
          </p:cNvSpPr>
          <p:nvPr>
            <p:ph type="title"/>
          </p:nvPr>
        </p:nvSpPr>
        <p:spPr/>
        <p:txBody>
          <a:bodyPr/>
          <a:lstStyle>
            <a:lvl1pPr>
              <a:defRPr>
                <a:solidFill>
                  <a:srgbClr val="32476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FD0BD8E-9F0A-B14D-A098-D56734BCF38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B87214-C9A6-134C-A15A-9914770DAA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41868266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38352520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45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3000" i="1">
                <a:solidFill>
                  <a:srgbClr val="32476E"/>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3" y="2718566"/>
            <a:ext cx="8537575" cy="482600"/>
          </a:xfrm>
        </p:spPr>
        <p:txBody>
          <a:bodyPr>
            <a:noAutofit/>
          </a:bodyPr>
          <a:lstStyle>
            <a:lvl1pPr marL="0" indent="0">
              <a:buNone/>
              <a:defRPr sz="1875">
                <a:solidFill>
                  <a:srgbClr val="32476E"/>
                </a:solidFill>
              </a:defRPr>
            </a:lvl1pPr>
          </a:lstStyle>
          <a:p>
            <a:pPr lvl="0"/>
            <a:r>
              <a:rPr lang="en-US"/>
              <a:t>Date</a:t>
            </a:r>
          </a:p>
        </p:txBody>
      </p:sp>
    </p:spTree>
    <p:extLst>
      <p:ext uri="{BB962C8B-B14F-4D97-AF65-F5344CB8AC3E}">
        <p14:creationId xmlns:p14="http://schemas.microsoft.com/office/powerpoint/2010/main" val="315867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dirty="0"/>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dirty="0"/>
              <a:t>Date</a:t>
            </a:r>
          </a:p>
        </p:txBody>
      </p:sp>
    </p:spTree>
    <p:extLst>
      <p:ext uri="{BB962C8B-B14F-4D97-AF65-F5344CB8AC3E}">
        <p14:creationId xmlns:p14="http://schemas.microsoft.com/office/powerpoint/2010/main" val="3228473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2B8A-101F-6542-9889-4A118F31B391}"/>
              </a:ext>
            </a:extLst>
          </p:cNvPr>
          <p:cNvSpPr>
            <a:spLocks noGrp="1"/>
          </p:cNvSpPr>
          <p:nvPr>
            <p:ph type="title"/>
          </p:nvPr>
        </p:nvSpPr>
        <p:spPr/>
        <p:txBody>
          <a:bodyPr/>
          <a:lstStyle>
            <a:lvl1pPr>
              <a:defRPr>
                <a:solidFill>
                  <a:srgbClr val="32476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FD0BD8E-9F0A-B14D-A098-D56734BCF38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B87214-C9A6-134C-A15A-9914770DAA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3166933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2775F0-C9C6-5D47-A0BD-806AB6107702}"/>
              </a:ext>
            </a:extLst>
          </p:cNvPr>
          <p:cNvSpPr/>
          <p:nvPr userDrawn="1"/>
        </p:nvSpPr>
        <p:spPr>
          <a:xfrm>
            <a:off x="0" y="0"/>
            <a:ext cx="12192000" cy="6746240"/>
          </a:xfrm>
          <a:prstGeom prst="rect">
            <a:avLst/>
          </a:prstGeom>
          <a:solidFill>
            <a:srgbClr val="76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48668F-2EFE-914B-B947-8D317575B47D}"/>
              </a:ext>
            </a:extLst>
          </p:cNvPr>
          <p:cNvSpPr>
            <a:spLocks noGrp="1"/>
          </p:cNvSpPr>
          <p:nvPr>
            <p:ph type="title" hasCustomPrompt="1"/>
          </p:nvPr>
        </p:nvSpPr>
        <p:spPr>
          <a:xfrm>
            <a:off x="1969770" y="3429000"/>
            <a:ext cx="7651750" cy="2852737"/>
          </a:xfrm>
        </p:spPr>
        <p:txBody>
          <a:bodyPr anchor="t">
            <a:normAutofit/>
          </a:bodyPr>
          <a:lstStyle>
            <a:lvl1pPr>
              <a:defRPr sz="4800">
                <a:solidFill>
                  <a:schemeClr val="bg1"/>
                </a:solidFill>
              </a:defRPr>
            </a:lvl1pPr>
          </a:lstStyle>
          <a:p>
            <a:r>
              <a:rPr lang="en-US" dirty="0"/>
              <a:t>Divider Slide</a:t>
            </a:r>
            <a:br>
              <a:rPr lang="en-US" dirty="0"/>
            </a:br>
            <a:r>
              <a:rPr lang="en-US" dirty="0"/>
              <a:t>Title Goes Here</a:t>
            </a:r>
          </a:p>
        </p:txBody>
      </p:sp>
      <p:pic>
        <p:nvPicPr>
          <p:cNvPr id="4" name="Graphic 3">
            <a:extLst>
              <a:ext uri="{FF2B5EF4-FFF2-40B4-BE49-F238E27FC236}">
                <a16:creationId xmlns:a16="http://schemas.microsoft.com/office/drawing/2014/main" id="{5BEED3D2-88B6-F343-985F-36AA7A9BB7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8643" y="576263"/>
            <a:ext cx="1447799" cy="1328568"/>
          </a:xfrm>
          <a:prstGeom prst="rect">
            <a:avLst/>
          </a:prstGeom>
        </p:spPr>
      </p:pic>
    </p:spTree>
    <p:extLst>
      <p:ext uri="{BB962C8B-B14F-4D97-AF65-F5344CB8AC3E}">
        <p14:creationId xmlns:p14="http://schemas.microsoft.com/office/powerpoint/2010/main" val="63759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6793-AEFF-D843-9785-75EE25E78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79728-8652-2D4B-AB26-631243ED01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755B35-C8B3-3045-851E-12888D9504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0770CB4-685A-1145-B30B-FABE0F5D66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2948167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9595-C8EC-4E45-BAA5-11CC77CB95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4EB778-ADBD-1942-9A56-272948D56851}"/>
              </a:ext>
            </a:extLst>
          </p:cNvPr>
          <p:cNvSpPr>
            <a:spLocks noGrp="1"/>
          </p:cNvSpPr>
          <p:nvPr>
            <p:ph type="body" idx="1"/>
          </p:nvPr>
        </p:nvSpPr>
        <p:spPr>
          <a:xfrm>
            <a:off x="839788" y="1681163"/>
            <a:ext cx="5157787" cy="823912"/>
          </a:xfrm>
        </p:spPr>
        <p:txBody>
          <a:bodyPr anchor="b"/>
          <a:lstStyle>
            <a:lvl1pPr marL="0" indent="0">
              <a:buNone/>
              <a:defRPr sz="2400" b="1">
                <a:solidFill>
                  <a:srgbClr val="3247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ED4075-E045-C74A-B1BE-851A8DFBE11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6D51AC5-E4EC-384A-86F3-EAAA81205C1F}"/>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3247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C570F0A-F040-404B-939F-9986C42D2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A47D306-52A5-B64C-80A0-D2DF519E93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3421359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9035-180A-ED4E-A2B6-7EDAA00913D1}"/>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66EC89A2-604F-4749-92BF-8E8B482B3D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4138382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B7DB75-2181-5045-8D5F-CFF4F5C3AE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378163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224D-3D74-2E44-B3F6-7F9B09A63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42D8B2-1A60-3748-99E2-7275CDEC8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2A9F52-E8CE-8446-A0AC-4AEB44147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2539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73893" y="751352"/>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2773893" y="3428999"/>
            <a:ext cx="8825658" cy="861420"/>
          </a:xfrm>
        </p:spPr>
        <p:txBody>
          <a:bodyPr anchor="t"/>
          <a:lstStyle>
            <a:lvl1pPr marL="0" indent="0" algn="l">
              <a:buNone/>
              <a:defRPr cap="all">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85CBF-7ED2-284B-917D-1D637C7B3F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580" y="1738248"/>
            <a:ext cx="1517650" cy="1403350"/>
          </a:xfrm>
          <a:prstGeom prst="rect">
            <a:avLst/>
          </a:prstGeom>
        </p:spPr>
      </p:pic>
      <p:pic>
        <p:nvPicPr>
          <p:cNvPr id="8" name="Picture 7" descr="A close up of a logo&#10;&#10;Description automatically generated">
            <a:extLst>
              <a:ext uri="{FF2B5EF4-FFF2-40B4-BE49-F238E27FC236}">
                <a16:creationId xmlns:a16="http://schemas.microsoft.com/office/drawing/2014/main" id="{086259A9-5408-2744-8595-DC3F71873A1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2935025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A004-DD77-BB45-9201-ACB014F15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A5DAF2-BB83-6143-AB55-66D0809F5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92E199-65CC-8149-8282-E059B57F7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2214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1446452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1879508"/>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767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73893" y="751352"/>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2773893" y="3428999"/>
            <a:ext cx="8825658" cy="861420"/>
          </a:xfrm>
        </p:spPr>
        <p:txBody>
          <a:bodyPr anchor="t"/>
          <a:lstStyle>
            <a:lvl1pPr marL="0" indent="0" algn="l">
              <a:buNone/>
              <a:defRPr cap="all">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85CBF-7ED2-284B-917D-1D637C7B3F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580" y="1738248"/>
            <a:ext cx="1517650" cy="1403350"/>
          </a:xfrm>
          <a:prstGeom prst="rect">
            <a:avLst/>
          </a:prstGeom>
        </p:spPr>
      </p:pic>
      <p:pic>
        <p:nvPicPr>
          <p:cNvPr id="8" name="Picture 7" descr="A close up of a logo&#10;&#10;Description automatically generated">
            <a:extLst>
              <a:ext uri="{FF2B5EF4-FFF2-40B4-BE49-F238E27FC236}">
                <a16:creationId xmlns:a16="http://schemas.microsoft.com/office/drawing/2014/main" id="{086259A9-5408-2744-8595-DC3F71873A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3593941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6" name="Picture 25" descr="A black and white photo of a person&#10;&#10;Description automatically generated">
            <a:extLst>
              <a:ext uri="{FF2B5EF4-FFF2-40B4-BE49-F238E27FC236}">
                <a16:creationId xmlns:a16="http://schemas.microsoft.com/office/drawing/2014/main" id="{D033A97A-5603-754A-BE7F-E6A81BEBDAC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6134770" cy="6858000"/>
          </a:xfrm>
          <a:prstGeom prst="rect">
            <a:avLst/>
          </a:prstGeom>
        </p:spPr>
      </p:pic>
      <p:sp>
        <p:nvSpPr>
          <p:cNvPr id="2" name="Title 1"/>
          <p:cNvSpPr>
            <a:spLocks noGrp="1"/>
          </p:cNvSpPr>
          <p:nvPr>
            <p:ph type="title"/>
          </p:nvPr>
        </p:nvSpPr>
        <p:spPr>
          <a:xfrm>
            <a:off x="1154954" y="1820389"/>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1820388"/>
            <a:ext cx="3757545" cy="2283824"/>
          </a:xfrm>
        </p:spPr>
        <p:txBody>
          <a:bodyPr anchor="ctr">
            <a:normAutofit/>
          </a:bodyPr>
          <a:lstStyle>
            <a:lvl1pPr marL="0" indent="0" algn="l">
              <a:buNone/>
              <a:defRPr sz="24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16368" y="6391838"/>
            <a:ext cx="1727336" cy="355826"/>
          </a:xfrm>
          <a:prstGeom prst="rect">
            <a:avLst/>
          </a:prstGeom>
        </p:spPr>
        <p:txBody>
          <a:bodyPr/>
          <a:lstStyle/>
          <a:p>
            <a:fld id="{F34E6425-0181-43F2-84FC-787E803FD2F8}" type="datetimeFigureOut">
              <a:rPr lang="en-US" dirty="0"/>
              <a:t>12/18/2024</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a:p>
        </p:txBody>
      </p:sp>
      <p:pic>
        <p:nvPicPr>
          <p:cNvPr id="16" name="Picture 15">
            <a:extLst>
              <a:ext uri="{FF2B5EF4-FFF2-40B4-BE49-F238E27FC236}">
                <a16:creationId xmlns:a16="http://schemas.microsoft.com/office/drawing/2014/main" id="{85491703-B1FB-E54F-B984-72E4B83A25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4415" y="524432"/>
            <a:ext cx="834364" cy="771525"/>
          </a:xfrm>
          <a:prstGeom prst="rect">
            <a:avLst/>
          </a:prstGeom>
        </p:spPr>
      </p:pic>
    </p:spTree>
    <p:extLst>
      <p:ext uri="{BB962C8B-B14F-4D97-AF65-F5344CB8AC3E}">
        <p14:creationId xmlns:p14="http://schemas.microsoft.com/office/powerpoint/2010/main" val="1076705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2481944"/>
            <a:ext cx="541900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481942"/>
            <a:ext cx="543499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16368" y="6391838"/>
            <a:ext cx="1727336" cy="355826"/>
          </a:xfrm>
          <a:prstGeom prst="rect">
            <a:avLst/>
          </a:prstGeom>
        </p:spPr>
        <p:txBody>
          <a:bodyPr/>
          <a:lstStyle/>
          <a:p>
            <a:fld id="{3BDB8791-F1B0-41E7-B7FD-A781E65C4266}" type="datetimeFigureOut">
              <a:rPr lang="en-US" dirty="0"/>
              <a:t>12/18/2024</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a:p>
        </p:txBody>
      </p:sp>
    </p:spTree>
    <p:extLst>
      <p:ext uri="{BB962C8B-B14F-4D97-AF65-F5344CB8AC3E}">
        <p14:creationId xmlns:p14="http://schemas.microsoft.com/office/powerpoint/2010/main" val="1680129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1624439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9194" y="402168"/>
            <a:ext cx="8761413" cy="70696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139189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16368" y="6391838"/>
            <a:ext cx="1727336" cy="355826"/>
          </a:xfrm>
          <a:prstGeom prst="rect">
            <a:avLst/>
          </a:prstGeom>
        </p:spPr>
        <p:txBody>
          <a:bodyPr/>
          <a:lstStyle/>
          <a:p>
            <a:fld id="{7AA18ACC-A947-437B-A130-35BD54FDF1E9}" type="datetimeFigureOut">
              <a:rPr lang="en-US" dirty="0"/>
              <a:t>12/18/2024</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a:p>
        </p:txBody>
      </p:sp>
      <p:sp>
        <p:nvSpPr>
          <p:cNvPr id="2" name="Rectangle 1">
            <a:extLst>
              <a:ext uri="{FF2B5EF4-FFF2-40B4-BE49-F238E27FC236}">
                <a16:creationId xmlns:a16="http://schemas.microsoft.com/office/drawing/2014/main" id="{992D7D56-FF3C-E74A-8A42-8CAE7D0FE3B3}"/>
              </a:ext>
            </a:extLst>
          </p:cNvPr>
          <p:cNvSpPr/>
          <p:nvPr userDrawn="1"/>
        </p:nvSpPr>
        <p:spPr>
          <a:xfrm>
            <a:off x="0" y="0"/>
            <a:ext cx="12192000" cy="241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190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412599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6" name="Picture 25" descr="A black and white photo of a person&#10;&#10;Description automatically generated">
            <a:extLst>
              <a:ext uri="{FF2B5EF4-FFF2-40B4-BE49-F238E27FC236}">
                <a16:creationId xmlns:a16="http://schemas.microsoft.com/office/drawing/2014/main" id="{D033A97A-5603-754A-BE7F-E6A81BEBDAC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6134770" cy="6858000"/>
          </a:xfrm>
          <a:prstGeom prst="rect">
            <a:avLst/>
          </a:prstGeom>
        </p:spPr>
      </p:pic>
      <p:sp>
        <p:nvSpPr>
          <p:cNvPr id="2" name="Title 1"/>
          <p:cNvSpPr>
            <a:spLocks noGrp="1"/>
          </p:cNvSpPr>
          <p:nvPr>
            <p:ph type="title"/>
          </p:nvPr>
        </p:nvSpPr>
        <p:spPr>
          <a:xfrm>
            <a:off x="1154954" y="1820389"/>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1820388"/>
            <a:ext cx="3757545" cy="2283824"/>
          </a:xfrm>
        </p:spPr>
        <p:txBody>
          <a:bodyPr anchor="ctr">
            <a:normAutofit/>
          </a:bodyPr>
          <a:lstStyle>
            <a:lvl1pPr marL="0" indent="0" algn="l">
              <a:buNone/>
              <a:defRPr sz="24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16368" y="6391838"/>
            <a:ext cx="1727336" cy="355826"/>
          </a:xfrm>
          <a:prstGeom prst="rect">
            <a:avLst/>
          </a:prstGeom>
        </p:spPr>
        <p:txBody>
          <a:bodyPr/>
          <a:lstStyle/>
          <a:p>
            <a:fld id="{F34E6425-0181-43F2-84FC-787E803FD2F8}" type="datetimeFigureOut">
              <a:rPr lang="en-US" dirty="0"/>
              <a:t>12/18/2024</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a:p>
        </p:txBody>
      </p:sp>
      <p:pic>
        <p:nvPicPr>
          <p:cNvPr id="16" name="Picture 15">
            <a:extLst>
              <a:ext uri="{FF2B5EF4-FFF2-40B4-BE49-F238E27FC236}">
                <a16:creationId xmlns:a16="http://schemas.microsoft.com/office/drawing/2014/main" id="{85491703-B1FB-E54F-B984-72E4B83A25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4415" y="524432"/>
            <a:ext cx="834364" cy="771525"/>
          </a:xfrm>
          <a:prstGeom prst="rect">
            <a:avLst/>
          </a:prstGeom>
        </p:spPr>
      </p:pic>
    </p:spTree>
    <p:extLst>
      <p:ext uri="{BB962C8B-B14F-4D97-AF65-F5344CB8AC3E}">
        <p14:creationId xmlns:p14="http://schemas.microsoft.com/office/powerpoint/2010/main" val="8981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474830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2548581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45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3000" i="1">
                <a:solidFill>
                  <a:srgbClr val="32476E"/>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3" y="2718566"/>
            <a:ext cx="8537575" cy="482600"/>
          </a:xfrm>
        </p:spPr>
        <p:txBody>
          <a:bodyPr>
            <a:noAutofit/>
          </a:bodyPr>
          <a:lstStyle>
            <a:lvl1pPr marL="0" indent="0">
              <a:buNone/>
              <a:defRPr sz="1875">
                <a:solidFill>
                  <a:srgbClr val="32476E"/>
                </a:solidFill>
              </a:defRPr>
            </a:lvl1pPr>
          </a:lstStyle>
          <a:p>
            <a:pPr lvl="0"/>
            <a:r>
              <a:rPr lang="en-US"/>
              <a:t>Date</a:t>
            </a:r>
          </a:p>
        </p:txBody>
      </p:sp>
    </p:spTree>
    <p:extLst>
      <p:ext uri="{BB962C8B-B14F-4D97-AF65-F5344CB8AC3E}">
        <p14:creationId xmlns:p14="http://schemas.microsoft.com/office/powerpoint/2010/main" val="2959693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1879508"/>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9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73893" y="751352"/>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2773893" y="3428999"/>
            <a:ext cx="8825658" cy="861420"/>
          </a:xfrm>
        </p:spPr>
        <p:txBody>
          <a:bodyPr anchor="t"/>
          <a:lstStyle>
            <a:lvl1pPr marL="0" indent="0" algn="l">
              <a:buNone/>
              <a:defRPr cap="all">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85CBF-7ED2-284B-917D-1D637C7B3F15}"/>
              </a:ext>
            </a:extLst>
          </p:cNvPr>
          <p:cNvPicPr>
            <a:picLocks noChangeAspect="1"/>
          </p:cNvPicPr>
          <p:nvPr userDrawn="1"/>
        </p:nvPicPr>
        <p:blipFill>
          <a:blip r:embed="rId2"/>
          <a:stretch>
            <a:fillRect/>
          </a:stretch>
        </p:blipFill>
        <p:spPr>
          <a:xfrm>
            <a:off x="865580" y="1738248"/>
            <a:ext cx="1517650" cy="1403350"/>
          </a:xfrm>
          <a:prstGeom prst="rect">
            <a:avLst/>
          </a:prstGeom>
        </p:spPr>
      </p:pic>
      <p:pic>
        <p:nvPicPr>
          <p:cNvPr id="8" name="Picture 7" descr="A close up of a logo&#10;&#10;Description automatically generated">
            <a:extLst>
              <a:ext uri="{FF2B5EF4-FFF2-40B4-BE49-F238E27FC236}">
                <a16:creationId xmlns:a16="http://schemas.microsoft.com/office/drawing/2014/main" id="{086259A9-5408-2744-8595-DC3F71873A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140552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6" name="Picture 25" descr="A black and white photo of a person&#10;&#10;Description automatically generated">
            <a:extLst>
              <a:ext uri="{FF2B5EF4-FFF2-40B4-BE49-F238E27FC236}">
                <a16:creationId xmlns:a16="http://schemas.microsoft.com/office/drawing/2014/main" id="{D033A97A-5603-754A-BE7F-E6A81BEBDA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134770" cy="6858000"/>
          </a:xfrm>
          <a:prstGeom prst="rect">
            <a:avLst/>
          </a:prstGeom>
        </p:spPr>
      </p:pic>
      <p:sp>
        <p:nvSpPr>
          <p:cNvPr id="2" name="Title 1"/>
          <p:cNvSpPr>
            <a:spLocks noGrp="1"/>
          </p:cNvSpPr>
          <p:nvPr>
            <p:ph type="title"/>
          </p:nvPr>
        </p:nvSpPr>
        <p:spPr>
          <a:xfrm>
            <a:off x="1154954" y="1820389"/>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1820388"/>
            <a:ext cx="3757545" cy="2283824"/>
          </a:xfrm>
        </p:spPr>
        <p:txBody>
          <a:bodyPr anchor="ctr">
            <a:normAutofit/>
          </a:bodyPr>
          <a:lstStyle>
            <a:lvl1pPr marL="0" indent="0" algn="l">
              <a:buNone/>
              <a:defRPr sz="24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16368" y="6391838"/>
            <a:ext cx="1727336" cy="355826"/>
          </a:xfrm>
          <a:prstGeom prst="rect">
            <a:avLst/>
          </a:prstGeom>
        </p:spPr>
        <p:txBody>
          <a:bodyPr/>
          <a:lstStyle/>
          <a:p>
            <a:fld id="{F34E6425-0181-43F2-84FC-787E803FD2F8}" type="datetimeFigureOut">
              <a:rPr lang="en-US" dirty="0"/>
              <a:t>12/18/2024</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a:p>
        </p:txBody>
      </p:sp>
      <p:pic>
        <p:nvPicPr>
          <p:cNvPr id="16" name="Picture 15">
            <a:extLst>
              <a:ext uri="{FF2B5EF4-FFF2-40B4-BE49-F238E27FC236}">
                <a16:creationId xmlns:a16="http://schemas.microsoft.com/office/drawing/2014/main" id="{85491703-B1FB-E54F-B984-72E4B83A25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4415" y="524432"/>
            <a:ext cx="834364" cy="771525"/>
          </a:xfrm>
          <a:prstGeom prst="rect">
            <a:avLst/>
          </a:prstGeom>
        </p:spPr>
      </p:pic>
    </p:spTree>
    <p:extLst>
      <p:ext uri="{BB962C8B-B14F-4D97-AF65-F5344CB8AC3E}">
        <p14:creationId xmlns:p14="http://schemas.microsoft.com/office/powerpoint/2010/main" val="3526981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2481944"/>
            <a:ext cx="541900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481942"/>
            <a:ext cx="543499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16368" y="6391838"/>
            <a:ext cx="1727336" cy="355826"/>
          </a:xfrm>
          <a:prstGeom prst="rect">
            <a:avLst/>
          </a:prstGeom>
        </p:spPr>
        <p:txBody>
          <a:bodyPr/>
          <a:lstStyle/>
          <a:p>
            <a:fld id="{3BDB8791-F1B0-41E7-B7FD-A781E65C4266}" type="datetimeFigureOut">
              <a:rPr lang="en-US" dirty="0"/>
              <a:t>12/18/2024</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a:p>
        </p:txBody>
      </p:sp>
    </p:spTree>
    <p:extLst>
      <p:ext uri="{BB962C8B-B14F-4D97-AF65-F5344CB8AC3E}">
        <p14:creationId xmlns:p14="http://schemas.microsoft.com/office/powerpoint/2010/main" val="2766082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218469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9194" y="402168"/>
            <a:ext cx="8761413" cy="70696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4118332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16368" y="6391838"/>
            <a:ext cx="1727336" cy="355826"/>
          </a:xfrm>
          <a:prstGeom prst="rect">
            <a:avLst/>
          </a:prstGeom>
        </p:spPr>
        <p:txBody>
          <a:bodyPr/>
          <a:lstStyle/>
          <a:p>
            <a:fld id="{7AA18ACC-A947-437B-A130-35BD54FDF1E9}" type="datetimeFigureOut">
              <a:rPr lang="en-US" dirty="0"/>
              <a:t>12/18/2024</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a:p>
        </p:txBody>
      </p:sp>
      <p:sp>
        <p:nvSpPr>
          <p:cNvPr id="2" name="Rectangle 1">
            <a:extLst>
              <a:ext uri="{FF2B5EF4-FFF2-40B4-BE49-F238E27FC236}">
                <a16:creationId xmlns:a16="http://schemas.microsoft.com/office/drawing/2014/main" id="{992D7D56-FF3C-E74A-8A42-8CAE7D0FE3B3}"/>
              </a:ext>
            </a:extLst>
          </p:cNvPr>
          <p:cNvSpPr/>
          <p:nvPr userDrawn="1"/>
        </p:nvSpPr>
        <p:spPr>
          <a:xfrm>
            <a:off x="0" y="0"/>
            <a:ext cx="12192000" cy="241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26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2481944"/>
            <a:ext cx="541900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481942"/>
            <a:ext cx="543499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16368" y="6391838"/>
            <a:ext cx="1727336" cy="355826"/>
          </a:xfrm>
          <a:prstGeom prst="rect">
            <a:avLst/>
          </a:prstGeom>
        </p:spPr>
        <p:txBody>
          <a:bodyPr/>
          <a:lstStyle/>
          <a:p>
            <a:fld id="{3BDB8791-F1B0-41E7-B7FD-A781E65C4266}" type="datetimeFigureOut">
              <a:rPr lang="en-US" dirty="0"/>
              <a:t>12/18/2024</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a:p>
        </p:txBody>
      </p:sp>
    </p:spTree>
    <p:extLst>
      <p:ext uri="{BB962C8B-B14F-4D97-AF65-F5344CB8AC3E}">
        <p14:creationId xmlns:p14="http://schemas.microsoft.com/office/powerpoint/2010/main" val="1730345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508283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2594027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147653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45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3000" i="1">
                <a:solidFill>
                  <a:srgbClr val="32476E"/>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3" y="2718566"/>
            <a:ext cx="8537575" cy="482600"/>
          </a:xfrm>
        </p:spPr>
        <p:txBody>
          <a:bodyPr>
            <a:noAutofit/>
          </a:bodyPr>
          <a:lstStyle>
            <a:lvl1pPr marL="0" indent="0">
              <a:buNone/>
              <a:defRPr sz="1875">
                <a:solidFill>
                  <a:srgbClr val="32476E"/>
                </a:solidFill>
              </a:defRPr>
            </a:lvl1pPr>
          </a:lstStyle>
          <a:p>
            <a:pPr lvl="0"/>
            <a:r>
              <a:rPr lang="en-US"/>
              <a:t>Date</a:t>
            </a:r>
          </a:p>
        </p:txBody>
      </p:sp>
    </p:spTree>
    <p:extLst>
      <p:ext uri="{BB962C8B-B14F-4D97-AF65-F5344CB8AC3E}">
        <p14:creationId xmlns:p14="http://schemas.microsoft.com/office/powerpoint/2010/main" val="1182882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1879508"/>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97454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73893" y="751352"/>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2773893" y="3428999"/>
            <a:ext cx="8825658" cy="861420"/>
          </a:xfrm>
        </p:spPr>
        <p:txBody>
          <a:bodyPr anchor="t"/>
          <a:lstStyle>
            <a:lvl1pPr marL="0" indent="0" algn="l">
              <a:buNone/>
              <a:defRPr cap="all">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85CBF-7ED2-284B-917D-1D637C7B3F15}"/>
              </a:ext>
            </a:extLst>
          </p:cNvPr>
          <p:cNvPicPr>
            <a:picLocks noChangeAspect="1"/>
          </p:cNvPicPr>
          <p:nvPr userDrawn="1"/>
        </p:nvPicPr>
        <p:blipFill>
          <a:blip r:embed="rId2"/>
          <a:stretch>
            <a:fillRect/>
          </a:stretch>
        </p:blipFill>
        <p:spPr>
          <a:xfrm>
            <a:off x="865580" y="1738248"/>
            <a:ext cx="1517650" cy="1403350"/>
          </a:xfrm>
          <a:prstGeom prst="rect">
            <a:avLst/>
          </a:prstGeom>
        </p:spPr>
      </p:pic>
      <p:pic>
        <p:nvPicPr>
          <p:cNvPr id="8" name="Picture 7" descr="A close up of a logo&#10;&#10;Description automatically generated">
            <a:extLst>
              <a:ext uri="{FF2B5EF4-FFF2-40B4-BE49-F238E27FC236}">
                <a16:creationId xmlns:a16="http://schemas.microsoft.com/office/drawing/2014/main" id="{086259A9-5408-2744-8595-DC3F71873A1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0" y="5575248"/>
            <a:ext cx="12192000" cy="1282752"/>
          </a:xfrm>
          <a:prstGeom prst="rect">
            <a:avLst/>
          </a:prstGeom>
        </p:spPr>
      </p:pic>
    </p:spTree>
    <p:extLst>
      <p:ext uri="{BB962C8B-B14F-4D97-AF65-F5344CB8AC3E}">
        <p14:creationId xmlns:p14="http://schemas.microsoft.com/office/powerpoint/2010/main" val="4950182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6" name="Picture 25" descr="A black and white photo of a person&#10;&#10;Description automatically generated">
            <a:extLst>
              <a:ext uri="{FF2B5EF4-FFF2-40B4-BE49-F238E27FC236}">
                <a16:creationId xmlns:a16="http://schemas.microsoft.com/office/drawing/2014/main" id="{D033A97A-5603-754A-BE7F-E6A81BEBDA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134770" cy="6858000"/>
          </a:xfrm>
          <a:prstGeom prst="rect">
            <a:avLst/>
          </a:prstGeom>
        </p:spPr>
      </p:pic>
      <p:sp>
        <p:nvSpPr>
          <p:cNvPr id="2" name="Title 1"/>
          <p:cNvSpPr>
            <a:spLocks noGrp="1"/>
          </p:cNvSpPr>
          <p:nvPr>
            <p:ph type="title"/>
          </p:nvPr>
        </p:nvSpPr>
        <p:spPr>
          <a:xfrm>
            <a:off x="1154954" y="1820389"/>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1820388"/>
            <a:ext cx="3757545" cy="2283824"/>
          </a:xfrm>
        </p:spPr>
        <p:txBody>
          <a:bodyPr anchor="ctr">
            <a:normAutofit/>
          </a:bodyPr>
          <a:lstStyle>
            <a:lvl1pPr marL="0" indent="0" algn="l">
              <a:buNone/>
              <a:defRPr sz="24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16368" y="6391838"/>
            <a:ext cx="1727336" cy="355826"/>
          </a:xfrm>
          <a:prstGeom prst="rect">
            <a:avLst/>
          </a:prstGeom>
        </p:spPr>
        <p:txBody>
          <a:bodyPr/>
          <a:lstStyle/>
          <a:p>
            <a:fld id="{F34E6425-0181-43F2-84FC-787E803FD2F8}" type="datetimeFigureOut">
              <a:rPr lang="en-US"/>
              <a:t>12/18/2024</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a:p>
        </p:txBody>
      </p:sp>
      <p:pic>
        <p:nvPicPr>
          <p:cNvPr id="16" name="Picture 15">
            <a:extLst>
              <a:ext uri="{FF2B5EF4-FFF2-40B4-BE49-F238E27FC236}">
                <a16:creationId xmlns:a16="http://schemas.microsoft.com/office/drawing/2014/main" id="{85491703-B1FB-E54F-B984-72E4B83A257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4415" y="524432"/>
            <a:ext cx="834364" cy="771525"/>
          </a:xfrm>
          <a:prstGeom prst="rect">
            <a:avLst/>
          </a:prstGeom>
        </p:spPr>
      </p:pic>
    </p:spTree>
    <p:extLst>
      <p:ext uri="{BB962C8B-B14F-4D97-AF65-F5344CB8AC3E}">
        <p14:creationId xmlns:p14="http://schemas.microsoft.com/office/powerpoint/2010/main" val="33336091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2481944"/>
            <a:ext cx="541900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481942"/>
            <a:ext cx="543499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16368" y="6391838"/>
            <a:ext cx="1727336" cy="355826"/>
          </a:xfrm>
          <a:prstGeom prst="rect">
            <a:avLst/>
          </a:prstGeom>
        </p:spPr>
        <p:txBody>
          <a:bodyPr/>
          <a:lstStyle/>
          <a:p>
            <a:fld id="{3BDB8791-F1B0-41E7-B7FD-A781E65C4266}" type="datetimeFigureOut">
              <a:rPr lang="en-US"/>
              <a:t>12/18/2024</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a:p>
        </p:txBody>
      </p:sp>
    </p:spTree>
    <p:extLst>
      <p:ext uri="{BB962C8B-B14F-4D97-AF65-F5344CB8AC3E}">
        <p14:creationId xmlns:p14="http://schemas.microsoft.com/office/powerpoint/2010/main" val="178849963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58091970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9194" y="402168"/>
            <a:ext cx="8761413" cy="70696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3298940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41053694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16368" y="6391838"/>
            <a:ext cx="1727336" cy="355826"/>
          </a:xfrm>
          <a:prstGeom prst="rect">
            <a:avLst/>
          </a:prstGeom>
        </p:spPr>
        <p:txBody>
          <a:bodyPr/>
          <a:lstStyle/>
          <a:p>
            <a:fld id="{7AA18ACC-A947-437B-A130-35BD54FDF1E9}" type="datetimeFigureOut">
              <a:rPr lang="en-US"/>
              <a:t>12/18/2024</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a:p>
        </p:txBody>
      </p:sp>
      <p:sp>
        <p:nvSpPr>
          <p:cNvPr id="2" name="Rectangle 1">
            <a:extLst>
              <a:ext uri="{FF2B5EF4-FFF2-40B4-BE49-F238E27FC236}">
                <a16:creationId xmlns:a16="http://schemas.microsoft.com/office/drawing/2014/main" id="{992D7D56-FF3C-E74A-8A42-8CAE7D0FE3B3}"/>
              </a:ext>
            </a:extLst>
          </p:cNvPr>
          <p:cNvSpPr/>
          <p:nvPr userDrawn="1"/>
        </p:nvSpPr>
        <p:spPr>
          <a:xfrm>
            <a:off x="0" y="0"/>
            <a:ext cx="12192000" cy="241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0646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107131826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89786756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b="-1378"/>
          <a:stretch>
            <a:fillRect/>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34566338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1879508"/>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039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73893" y="751352"/>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2773893" y="3428999"/>
            <a:ext cx="8825658" cy="861420"/>
          </a:xfrm>
        </p:spPr>
        <p:txBody>
          <a:bodyPr anchor="t"/>
          <a:lstStyle>
            <a:lvl1pPr marL="0" indent="0" algn="l">
              <a:buNone/>
              <a:defRPr cap="all">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85CBF-7ED2-284B-917D-1D637C7B3F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580" y="1738248"/>
            <a:ext cx="1517650" cy="1403350"/>
          </a:xfrm>
          <a:prstGeom prst="rect">
            <a:avLst/>
          </a:prstGeom>
        </p:spPr>
      </p:pic>
      <p:pic>
        <p:nvPicPr>
          <p:cNvPr id="8" name="Picture 7" descr="A close up of a logo&#10;&#10;Description automatically generated">
            <a:extLst>
              <a:ext uri="{FF2B5EF4-FFF2-40B4-BE49-F238E27FC236}">
                <a16:creationId xmlns:a16="http://schemas.microsoft.com/office/drawing/2014/main" id="{086259A9-5408-2744-8595-DC3F71873A1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1978706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6" name="Picture 25" descr="A black and white photo of a person&#10;&#10;Description automatically generated">
            <a:extLst>
              <a:ext uri="{FF2B5EF4-FFF2-40B4-BE49-F238E27FC236}">
                <a16:creationId xmlns:a16="http://schemas.microsoft.com/office/drawing/2014/main" id="{D033A97A-5603-754A-BE7F-E6A81BEBDAC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6134770" cy="6858000"/>
          </a:xfrm>
          <a:prstGeom prst="rect">
            <a:avLst/>
          </a:prstGeom>
        </p:spPr>
      </p:pic>
      <p:sp>
        <p:nvSpPr>
          <p:cNvPr id="2" name="Title 1"/>
          <p:cNvSpPr>
            <a:spLocks noGrp="1"/>
          </p:cNvSpPr>
          <p:nvPr>
            <p:ph type="title"/>
          </p:nvPr>
        </p:nvSpPr>
        <p:spPr>
          <a:xfrm>
            <a:off x="1154954" y="1820389"/>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1820388"/>
            <a:ext cx="3757545" cy="2283824"/>
          </a:xfrm>
        </p:spPr>
        <p:txBody>
          <a:bodyPr anchor="ctr">
            <a:normAutofit/>
          </a:bodyPr>
          <a:lstStyle>
            <a:lvl1pPr marL="0" indent="0" algn="l">
              <a:buNone/>
              <a:defRPr sz="24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16368" y="6391838"/>
            <a:ext cx="1727336" cy="355826"/>
          </a:xfrm>
          <a:prstGeom prst="rect">
            <a:avLst/>
          </a:prstGeom>
        </p:spPr>
        <p:txBody>
          <a:bodyPr/>
          <a:lstStyle/>
          <a:p>
            <a:fld id="{F34E6425-0181-43F2-84FC-787E803FD2F8}" type="datetimeFigureOut">
              <a:rPr lang="en-US" dirty="0"/>
              <a:t>12/18/2024</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a:p>
        </p:txBody>
      </p:sp>
      <p:pic>
        <p:nvPicPr>
          <p:cNvPr id="16" name="Picture 15">
            <a:extLst>
              <a:ext uri="{FF2B5EF4-FFF2-40B4-BE49-F238E27FC236}">
                <a16:creationId xmlns:a16="http://schemas.microsoft.com/office/drawing/2014/main" id="{85491703-B1FB-E54F-B984-72E4B83A25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4415" y="524432"/>
            <a:ext cx="834364" cy="771525"/>
          </a:xfrm>
          <a:prstGeom prst="rect">
            <a:avLst/>
          </a:prstGeom>
        </p:spPr>
      </p:pic>
    </p:spTree>
    <p:extLst>
      <p:ext uri="{BB962C8B-B14F-4D97-AF65-F5344CB8AC3E}">
        <p14:creationId xmlns:p14="http://schemas.microsoft.com/office/powerpoint/2010/main" val="2043033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2481944"/>
            <a:ext cx="541900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481942"/>
            <a:ext cx="543499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16368" y="6391838"/>
            <a:ext cx="1727336" cy="355826"/>
          </a:xfrm>
          <a:prstGeom prst="rect">
            <a:avLst/>
          </a:prstGeom>
        </p:spPr>
        <p:txBody>
          <a:bodyPr/>
          <a:lstStyle/>
          <a:p>
            <a:fld id="{3BDB8791-F1B0-41E7-B7FD-A781E65C4266}" type="datetimeFigureOut">
              <a:rPr lang="en-US" dirty="0"/>
              <a:t>12/18/2024</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a:p>
        </p:txBody>
      </p:sp>
    </p:spTree>
    <p:extLst>
      <p:ext uri="{BB962C8B-B14F-4D97-AF65-F5344CB8AC3E}">
        <p14:creationId xmlns:p14="http://schemas.microsoft.com/office/powerpoint/2010/main" val="135033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2470032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9194" y="402168"/>
            <a:ext cx="8761413" cy="70696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1290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9194" y="402168"/>
            <a:ext cx="8761413" cy="70696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000980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16368" y="6391838"/>
            <a:ext cx="1727336" cy="355826"/>
          </a:xfrm>
          <a:prstGeom prst="rect">
            <a:avLst/>
          </a:prstGeom>
        </p:spPr>
        <p:txBody>
          <a:bodyPr/>
          <a:lstStyle/>
          <a:p>
            <a:fld id="{7AA18ACC-A947-437B-A130-35BD54FDF1E9}" type="datetimeFigureOut">
              <a:rPr lang="en-US" dirty="0"/>
              <a:t>12/18/2024</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a:p>
        </p:txBody>
      </p:sp>
      <p:sp>
        <p:nvSpPr>
          <p:cNvPr id="2" name="Rectangle 1">
            <a:extLst>
              <a:ext uri="{FF2B5EF4-FFF2-40B4-BE49-F238E27FC236}">
                <a16:creationId xmlns:a16="http://schemas.microsoft.com/office/drawing/2014/main" id="{992D7D56-FF3C-E74A-8A42-8CAE7D0FE3B3}"/>
              </a:ext>
            </a:extLst>
          </p:cNvPr>
          <p:cNvSpPr/>
          <p:nvPr userDrawn="1"/>
        </p:nvSpPr>
        <p:spPr>
          <a:xfrm>
            <a:off x="0" y="0"/>
            <a:ext cx="12192000" cy="241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725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507973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1324438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922562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B7DB75-2181-5045-8D5F-CFF4F5C3AE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41003162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2B8A-101F-6542-9889-4A118F31B391}"/>
              </a:ext>
            </a:extLst>
          </p:cNvPr>
          <p:cNvSpPr>
            <a:spLocks noGrp="1"/>
          </p:cNvSpPr>
          <p:nvPr>
            <p:ph type="title"/>
          </p:nvPr>
        </p:nvSpPr>
        <p:spPr/>
        <p:txBody>
          <a:bodyPr/>
          <a:lstStyle>
            <a:lvl1pPr>
              <a:defRPr>
                <a:solidFill>
                  <a:srgbClr val="32476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D0BD8E-9F0A-B14D-A098-D56734BCF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B87214-C9A6-134C-A15A-9914770DAA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36908911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1721"/>
            <a:ext cx="9141619" cy="5989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userDrawn="1"/>
        </p:nvSpPr>
        <p:spPr>
          <a:xfrm>
            <a:off x="9141619" y="2"/>
            <a:ext cx="3053962" cy="598932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69848" y="3429000"/>
            <a:ext cx="7315200" cy="1124712"/>
          </a:xfrm>
        </p:spPr>
        <p:txBody>
          <a:bodyPr anchor="b">
            <a:normAutofit/>
          </a:bodyPr>
          <a:lstStyle>
            <a:lvl1pPr algn="l">
              <a:defRPr sz="7200" b="1" spc="-100" baseline="0">
                <a:solidFill>
                  <a:srgbClr val="FFFFFF"/>
                </a:solidFill>
                <a:latin typeface="Calibri" panose="020F0502020204030204" pitchFamily="34" charset="0"/>
                <a:cs typeface="Calibri" panose="020F0502020204030204" pitchFamily="34" charset="0"/>
              </a:defRPr>
            </a:lvl1pPr>
          </a:lstStyle>
          <a:p>
            <a:r>
              <a:rPr lang="en-US" dirty="0"/>
              <a:t>Presentation Title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latin typeface="Calibri" panose="020F0502020204030204" pitchFamily="34" charset="0"/>
                <a:cs typeface="Calibri" panose="020F050202020403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1" name="Picture 10">
            <a:extLst>
              <a:ext uri="{FF2B5EF4-FFF2-40B4-BE49-F238E27FC236}">
                <a16:creationId xmlns:a16="http://schemas.microsoft.com/office/drawing/2014/main" id="{0F8CED9E-CDA2-4B03-A3FF-DD33AA3EB2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4468" y="6088703"/>
            <a:ext cx="664308" cy="612409"/>
          </a:xfrm>
          <a:prstGeom prst="rect">
            <a:avLst/>
          </a:prstGeom>
        </p:spPr>
      </p:pic>
      <p:pic>
        <p:nvPicPr>
          <p:cNvPr id="12" name="Picture 11">
            <a:extLst>
              <a:ext uri="{FF2B5EF4-FFF2-40B4-BE49-F238E27FC236}">
                <a16:creationId xmlns:a16="http://schemas.microsoft.com/office/drawing/2014/main" id="{514BCFFB-C51F-4AF9-BD2A-E5B9EFBACA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980" y="6029877"/>
            <a:ext cx="1666902" cy="671236"/>
          </a:xfrm>
          <a:prstGeom prst="rect">
            <a:avLst/>
          </a:prstGeom>
        </p:spPr>
      </p:pic>
      <p:pic>
        <p:nvPicPr>
          <p:cNvPr id="13" name="Picture 12">
            <a:extLst>
              <a:ext uri="{FF2B5EF4-FFF2-40B4-BE49-F238E27FC236}">
                <a16:creationId xmlns:a16="http://schemas.microsoft.com/office/drawing/2014/main" id="{020DE9A6-0082-460A-BAA3-6331796B1E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40826986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2_In This Presentation">
    <p:spTree>
      <p:nvGrpSpPr>
        <p:cNvPr id="1" name=""/>
        <p:cNvGrpSpPr/>
        <p:nvPr/>
      </p:nvGrpSpPr>
      <p:grpSpPr>
        <a:xfrm>
          <a:off x="0" y="0"/>
          <a:ext cx="0" cy="0"/>
          <a:chOff x="0" y="0"/>
          <a:chExt cx="0" cy="0"/>
        </a:xfrm>
      </p:grpSpPr>
      <p:sp>
        <p:nvSpPr>
          <p:cNvPr id="7" name="Rectangle 6"/>
          <p:cNvSpPr/>
          <p:nvPr/>
        </p:nvSpPr>
        <p:spPr>
          <a:xfrm>
            <a:off x="0" y="-11721"/>
            <a:ext cx="9141619" cy="5989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ectangle 7"/>
          <p:cNvSpPr/>
          <p:nvPr userDrawn="1"/>
        </p:nvSpPr>
        <p:spPr>
          <a:xfrm>
            <a:off x="9141619" y="2"/>
            <a:ext cx="3053962" cy="598932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69847" y="318045"/>
            <a:ext cx="8174237" cy="1124712"/>
          </a:xfrm>
        </p:spPr>
        <p:txBody>
          <a:bodyPr anchor="b">
            <a:noAutofit/>
          </a:bodyPr>
          <a:lstStyle>
            <a:lvl1pPr algn="l">
              <a:defRPr sz="5400" b="1" spc="-100" baseline="0">
                <a:solidFill>
                  <a:srgbClr val="FFFFFF"/>
                </a:solidFill>
                <a:latin typeface="Calibri" panose="020F0502020204030204" pitchFamily="34" charset="0"/>
                <a:cs typeface="Calibri" panose="020F0502020204030204" pitchFamily="34" charset="0"/>
              </a:defRPr>
            </a:lvl1pPr>
          </a:lstStyle>
          <a:p>
            <a:r>
              <a:rPr lang="en-US" dirty="0"/>
              <a:t>In This Presentation</a:t>
            </a:r>
          </a:p>
        </p:txBody>
      </p:sp>
      <p:sp>
        <p:nvSpPr>
          <p:cNvPr id="3" name="Subtitle 2"/>
          <p:cNvSpPr>
            <a:spLocks noGrp="1"/>
          </p:cNvSpPr>
          <p:nvPr>
            <p:ph type="subTitle" idx="1"/>
          </p:nvPr>
        </p:nvSpPr>
        <p:spPr>
          <a:xfrm>
            <a:off x="1069847" y="1624084"/>
            <a:ext cx="7391633" cy="3960562"/>
          </a:xfrm>
        </p:spPr>
        <p:txBody>
          <a:bodyPr anchor="t">
            <a:normAutofit/>
          </a:bodyPr>
          <a:lstStyle>
            <a:lvl1pPr marL="342900" indent="-342900" algn="l">
              <a:buClr>
                <a:schemeClr val="bg1"/>
              </a:buClr>
              <a:buFont typeface="Arial" panose="020B0604020202020204" pitchFamily="34" charset="0"/>
              <a:buChar char="•"/>
              <a:defRPr sz="2400" cap="none" spc="0" baseline="0">
                <a:solidFill>
                  <a:schemeClr val="accent1">
                    <a:lumMod val="20000"/>
                    <a:lumOff val="80000"/>
                  </a:schemeClr>
                </a:solidFill>
                <a:latin typeface="Corbel" panose="020B0503020204020204" pitchFamily="34" charset="0"/>
                <a:cs typeface="Calibri" panose="020F0502020204030204" pitchFamily="34"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1" name="Picture 10">
            <a:extLst>
              <a:ext uri="{FF2B5EF4-FFF2-40B4-BE49-F238E27FC236}">
                <a16:creationId xmlns:a16="http://schemas.microsoft.com/office/drawing/2014/main" id="{0F8CED9E-CDA2-4B03-A3FF-DD33AA3EB2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4468" y="6088703"/>
            <a:ext cx="664308" cy="612409"/>
          </a:xfrm>
          <a:prstGeom prst="rect">
            <a:avLst/>
          </a:prstGeom>
        </p:spPr>
      </p:pic>
      <p:pic>
        <p:nvPicPr>
          <p:cNvPr id="12" name="Picture 11">
            <a:extLst>
              <a:ext uri="{FF2B5EF4-FFF2-40B4-BE49-F238E27FC236}">
                <a16:creationId xmlns:a16="http://schemas.microsoft.com/office/drawing/2014/main" id="{514BCFFB-C51F-4AF9-BD2A-E5B9EFBACA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980" y="6029877"/>
            <a:ext cx="1666902" cy="671236"/>
          </a:xfrm>
          <a:prstGeom prst="rect">
            <a:avLst/>
          </a:prstGeom>
        </p:spPr>
      </p:pic>
      <p:pic>
        <p:nvPicPr>
          <p:cNvPr id="13" name="Picture 12">
            <a:extLst>
              <a:ext uri="{FF2B5EF4-FFF2-40B4-BE49-F238E27FC236}">
                <a16:creationId xmlns:a16="http://schemas.microsoft.com/office/drawing/2014/main" id="{020DE9A6-0082-460A-BAA3-6331796B1E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38445576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46117C-3409-C34B-4B54-B9EBE1927FB4}"/>
              </a:ext>
            </a:extLst>
          </p:cNvPr>
          <p:cNvSpPr/>
          <p:nvPr userDrawn="1"/>
        </p:nvSpPr>
        <p:spPr>
          <a:xfrm>
            <a:off x="1" y="0"/>
            <a:ext cx="3443590" cy="59847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F98A8A-68BC-AF76-5289-ED9EE3628441}"/>
              </a:ext>
            </a:extLst>
          </p:cNvPr>
          <p:cNvSpPr>
            <a:spLocks noGrp="1"/>
          </p:cNvSpPr>
          <p:nvPr>
            <p:ph type="title"/>
          </p:nvPr>
        </p:nvSpPr>
        <p:spPr/>
        <p:txBody>
          <a:bodyPr/>
          <a:lstStyle/>
          <a:p>
            <a:r>
              <a:rPr lang="en-US" dirty="0"/>
              <a:t>Click to edit Master title style</a:t>
            </a:r>
          </a:p>
        </p:txBody>
      </p:sp>
      <p:sp>
        <p:nvSpPr>
          <p:cNvPr id="4" name="Text Placeholder 2">
            <a:extLst>
              <a:ext uri="{FF2B5EF4-FFF2-40B4-BE49-F238E27FC236}">
                <a16:creationId xmlns:a16="http://schemas.microsoft.com/office/drawing/2014/main" id="{D1DC5366-42BD-46DE-04DA-14F43F052B21}"/>
              </a:ext>
            </a:extLst>
          </p:cNvPr>
          <p:cNvSpPr>
            <a:spLocks noGrp="1"/>
          </p:cNvSpPr>
          <p:nvPr>
            <p:ph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levelc</a:t>
            </a:r>
            <a:endParaRPr lang="en-US" dirty="0"/>
          </a:p>
        </p:txBody>
      </p:sp>
    </p:spTree>
    <p:extLst>
      <p:ext uri="{BB962C8B-B14F-4D97-AF65-F5344CB8AC3E}">
        <p14:creationId xmlns:p14="http://schemas.microsoft.com/office/powerpoint/2010/main" val="2148728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C5530-6BA9-CAC2-117E-EDAA4DE34AFD}"/>
              </a:ext>
            </a:extLst>
          </p:cNvPr>
          <p:cNvSpPr/>
          <p:nvPr userDrawn="1"/>
        </p:nvSpPr>
        <p:spPr>
          <a:xfrm>
            <a:off x="1" y="0"/>
            <a:ext cx="3443590" cy="598474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252918" y="1100133"/>
            <a:ext cx="3072610" cy="4609133"/>
          </a:xfrm>
        </p:spPr>
        <p:txBody>
          <a:bodyPr anchor="ctr">
            <a:normAutofit/>
          </a:bodyPr>
          <a:lstStyle>
            <a:lvl1pPr>
              <a:defRPr sz="4800" b="1" spc="-10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52917" y="4831307"/>
            <a:ext cx="3072609" cy="1020853"/>
          </a:xfrm>
        </p:spPr>
        <p:txBody>
          <a:bodyPr anchor="b">
            <a:normAutofit/>
          </a:bodyPr>
          <a:lstStyle>
            <a:lvl1pPr marL="0" indent="0">
              <a:buNone/>
              <a:defRPr sz="1000" i="1" cap="none"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Rectangle 4">
            <a:extLst>
              <a:ext uri="{FF2B5EF4-FFF2-40B4-BE49-F238E27FC236}">
                <a16:creationId xmlns:a16="http://schemas.microsoft.com/office/drawing/2014/main" id="{8186B440-5547-261F-FB80-CDA4F854B941}"/>
              </a:ext>
            </a:extLst>
          </p:cNvPr>
          <p:cNvSpPr/>
          <p:nvPr userDrawn="1"/>
        </p:nvSpPr>
        <p:spPr>
          <a:xfrm>
            <a:off x="3443591" y="2"/>
            <a:ext cx="8751990" cy="598932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9389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16368" y="6391838"/>
            <a:ext cx="1727336" cy="355826"/>
          </a:xfrm>
          <a:prstGeom prst="rect">
            <a:avLst/>
          </a:prstGeom>
        </p:spPr>
        <p:txBody>
          <a:bodyPr/>
          <a:lstStyle/>
          <a:p>
            <a:fld id="{7AA18ACC-A947-437B-A130-35BD54FDF1E9}" type="datetimeFigureOut">
              <a:rPr lang="en-US" dirty="0"/>
              <a:t>12/18/2024</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a:p>
        </p:txBody>
      </p:sp>
      <p:sp>
        <p:nvSpPr>
          <p:cNvPr id="2" name="Rectangle 1">
            <a:extLst>
              <a:ext uri="{FF2B5EF4-FFF2-40B4-BE49-F238E27FC236}">
                <a16:creationId xmlns:a16="http://schemas.microsoft.com/office/drawing/2014/main" id="{992D7D56-FF3C-E74A-8A42-8CAE7D0FE3B3}"/>
              </a:ext>
            </a:extLst>
          </p:cNvPr>
          <p:cNvSpPr/>
          <p:nvPr userDrawn="1"/>
        </p:nvSpPr>
        <p:spPr>
          <a:xfrm>
            <a:off x="0" y="0"/>
            <a:ext cx="12192000" cy="241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382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92D43-B0F1-1657-0211-4E88B2A07075}"/>
              </a:ext>
            </a:extLst>
          </p:cNvPr>
          <p:cNvSpPr/>
          <p:nvPr userDrawn="1"/>
        </p:nvSpPr>
        <p:spPr>
          <a:xfrm>
            <a:off x="1" y="0"/>
            <a:ext cx="3443590" cy="59847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2670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5CC4F9-1964-9CBA-6353-506412D2BA02}"/>
              </a:ext>
            </a:extLst>
          </p:cNvPr>
          <p:cNvSpPr/>
          <p:nvPr userDrawn="1"/>
        </p:nvSpPr>
        <p:spPr>
          <a:xfrm>
            <a:off x="1" y="0"/>
            <a:ext cx="3443590" cy="59847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1201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16FF0-5C15-3D54-7D45-B41A14C9C1CF}"/>
              </a:ext>
            </a:extLst>
          </p:cNvPr>
          <p:cNvSpPr/>
          <p:nvPr userDrawn="1"/>
        </p:nvSpPr>
        <p:spPr>
          <a:xfrm>
            <a:off x="1" y="0"/>
            <a:ext cx="3443590" cy="59847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95406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B3CDF-8EEA-4A23-AEF7-60E2F0819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4468" y="6088703"/>
            <a:ext cx="664308" cy="612409"/>
          </a:xfrm>
          <a:prstGeom prst="rect">
            <a:avLst/>
          </a:prstGeom>
        </p:spPr>
      </p:pic>
      <p:pic>
        <p:nvPicPr>
          <p:cNvPr id="3" name="Picture 2">
            <a:extLst>
              <a:ext uri="{FF2B5EF4-FFF2-40B4-BE49-F238E27FC236}">
                <a16:creationId xmlns:a16="http://schemas.microsoft.com/office/drawing/2014/main" id="{BDF22F13-6A77-4CFE-A3EC-D0BC0E9DAE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980" y="6029877"/>
            <a:ext cx="1666902" cy="671236"/>
          </a:xfrm>
          <a:prstGeom prst="rect">
            <a:avLst/>
          </a:prstGeom>
        </p:spPr>
      </p:pic>
      <p:sp>
        <p:nvSpPr>
          <p:cNvPr id="7" name="Rectangle 6">
            <a:extLst>
              <a:ext uri="{FF2B5EF4-FFF2-40B4-BE49-F238E27FC236}">
                <a16:creationId xmlns:a16="http://schemas.microsoft.com/office/drawing/2014/main" id="{4CE950D8-DAD1-07D4-0AD5-5EB18C5D4D15}"/>
              </a:ext>
            </a:extLst>
          </p:cNvPr>
          <p:cNvSpPr/>
          <p:nvPr userDrawn="1"/>
        </p:nvSpPr>
        <p:spPr>
          <a:xfrm>
            <a:off x="0" y="0"/>
            <a:ext cx="12192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E3FCFD07-63D3-45B2-97E9-E8D678C4C5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
        <p:nvSpPr>
          <p:cNvPr id="5" name="Text Placeholder 2">
            <a:extLst>
              <a:ext uri="{FF2B5EF4-FFF2-40B4-BE49-F238E27FC236}">
                <a16:creationId xmlns:a16="http://schemas.microsoft.com/office/drawing/2014/main" id="{C45CFD61-0765-481C-5409-90ACA0CC5205}"/>
              </a:ext>
            </a:extLst>
          </p:cNvPr>
          <p:cNvSpPr>
            <a:spLocks noGrp="1"/>
          </p:cNvSpPr>
          <p:nvPr>
            <p:ph type="body" idx="1"/>
          </p:nvPr>
        </p:nvSpPr>
        <p:spPr>
          <a:xfrm>
            <a:off x="1069847" y="5358641"/>
            <a:ext cx="6850263" cy="671236"/>
          </a:xfrm>
        </p:spPr>
        <p:txBody>
          <a:bodyPr anchor="b">
            <a:normAutofit/>
          </a:bodyPr>
          <a:lstStyle>
            <a:lvl1pPr marL="0" indent="0">
              <a:spcBef>
                <a:spcPts val="0"/>
              </a:spcBef>
              <a:buNone/>
              <a:defRPr sz="1600" b="0" i="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itle 5">
            <a:extLst>
              <a:ext uri="{FF2B5EF4-FFF2-40B4-BE49-F238E27FC236}">
                <a16:creationId xmlns:a16="http://schemas.microsoft.com/office/drawing/2014/main" id="{1A64461E-2FDC-B9B6-669B-BFCF43F5F29A}"/>
              </a:ext>
            </a:extLst>
          </p:cNvPr>
          <p:cNvSpPr>
            <a:spLocks noGrp="1"/>
          </p:cNvSpPr>
          <p:nvPr>
            <p:ph type="title"/>
          </p:nvPr>
        </p:nvSpPr>
        <p:spPr>
          <a:xfrm>
            <a:off x="1069847" y="156887"/>
            <a:ext cx="7370012" cy="426631"/>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936810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B3CDF-8EEA-4A23-AEF7-60E2F0819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4468" y="6088703"/>
            <a:ext cx="664308" cy="612409"/>
          </a:xfrm>
          <a:prstGeom prst="rect">
            <a:avLst/>
          </a:prstGeom>
        </p:spPr>
      </p:pic>
      <p:pic>
        <p:nvPicPr>
          <p:cNvPr id="3" name="Picture 2">
            <a:extLst>
              <a:ext uri="{FF2B5EF4-FFF2-40B4-BE49-F238E27FC236}">
                <a16:creationId xmlns:a16="http://schemas.microsoft.com/office/drawing/2014/main" id="{BDF22F13-6A77-4CFE-A3EC-D0BC0E9DAE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980" y="6029877"/>
            <a:ext cx="1666902" cy="671236"/>
          </a:xfrm>
          <a:prstGeom prst="rect">
            <a:avLst/>
          </a:prstGeom>
        </p:spPr>
      </p:pic>
      <p:pic>
        <p:nvPicPr>
          <p:cNvPr id="4" name="Picture 3">
            <a:extLst>
              <a:ext uri="{FF2B5EF4-FFF2-40B4-BE49-F238E27FC236}">
                <a16:creationId xmlns:a16="http://schemas.microsoft.com/office/drawing/2014/main" id="{E3FCFD07-63D3-45B2-97E9-E8D678C4C5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585306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845154-45B5-36D2-47E8-123F19FE6BF3}"/>
              </a:ext>
            </a:extLst>
          </p:cNvPr>
          <p:cNvSpPr/>
          <p:nvPr userDrawn="1"/>
        </p:nvSpPr>
        <p:spPr>
          <a:xfrm>
            <a:off x="1" y="0"/>
            <a:ext cx="3443590" cy="59847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1949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7A7D67-0C2E-47F7-DE42-DD1115254F8C}"/>
              </a:ext>
            </a:extLst>
          </p:cNvPr>
          <p:cNvSpPr/>
          <p:nvPr userDrawn="1"/>
        </p:nvSpPr>
        <p:spPr>
          <a:xfrm>
            <a:off x="1" y="0"/>
            <a:ext cx="3443590" cy="59847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46254C1F-CC8D-427B-B3AD-6F99502E3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19828704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8624482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28111450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2B8A-101F-6542-9889-4A118F31B391}"/>
              </a:ext>
            </a:extLst>
          </p:cNvPr>
          <p:cNvSpPr>
            <a:spLocks noGrp="1"/>
          </p:cNvSpPr>
          <p:nvPr>
            <p:ph type="title"/>
          </p:nvPr>
        </p:nvSpPr>
        <p:spPr/>
        <p:txBody>
          <a:bodyPr/>
          <a:lstStyle>
            <a:lvl1pPr>
              <a:defRPr>
                <a:solidFill>
                  <a:srgbClr val="32476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FD0BD8E-9F0A-B14D-A098-D56734BCF38D}"/>
              </a:ext>
            </a:extLst>
          </p:cNvPr>
          <p:cNvSpPr>
            <a:spLocks noGrp="1"/>
          </p:cNvSpPr>
          <p:nvPr>
            <p:ph idx="1"/>
          </p:nvPr>
        </p:nvSpPr>
        <p:spPr>
          <a:xfrm>
            <a:off x="838200" y="1534228"/>
            <a:ext cx="10515600" cy="46427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B87214-C9A6-134C-A15A-9914770DA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250175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12774653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2775F0-C9C6-5D47-A0BD-806AB6107702}"/>
              </a:ext>
            </a:extLst>
          </p:cNvPr>
          <p:cNvSpPr/>
          <p:nvPr/>
        </p:nvSpPr>
        <p:spPr>
          <a:xfrm>
            <a:off x="0" y="0"/>
            <a:ext cx="12192000" cy="6746240"/>
          </a:xfrm>
          <a:prstGeom prst="rect">
            <a:avLst/>
          </a:prstGeom>
          <a:solidFill>
            <a:srgbClr val="76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48668F-2EFE-914B-B947-8D317575B47D}"/>
              </a:ext>
            </a:extLst>
          </p:cNvPr>
          <p:cNvSpPr>
            <a:spLocks noGrp="1"/>
          </p:cNvSpPr>
          <p:nvPr>
            <p:ph type="title" hasCustomPrompt="1"/>
          </p:nvPr>
        </p:nvSpPr>
        <p:spPr>
          <a:xfrm>
            <a:off x="1969770" y="3429000"/>
            <a:ext cx="7651750" cy="2852737"/>
          </a:xfrm>
        </p:spPr>
        <p:txBody>
          <a:bodyPr anchor="t">
            <a:normAutofit/>
          </a:bodyPr>
          <a:lstStyle>
            <a:lvl1pPr>
              <a:defRPr sz="4800">
                <a:solidFill>
                  <a:schemeClr val="bg1"/>
                </a:solidFill>
              </a:defRPr>
            </a:lvl1pPr>
          </a:lstStyle>
          <a:p>
            <a:r>
              <a:rPr lang="en-US"/>
              <a:t>Divider Slide</a:t>
            </a:r>
            <a:br>
              <a:rPr lang="en-US"/>
            </a:br>
            <a:r>
              <a:rPr lang="en-US"/>
              <a:t>Title Goes Here</a:t>
            </a:r>
          </a:p>
        </p:txBody>
      </p:sp>
      <p:pic>
        <p:nvPicPr>
          <p:cNvPr id="4" name="Graphic 3">
            <a:extLst>
              <a:ext uri="{FF2B5EF4-FFF2-40B4-BE49-F238E27FC236}">
                <a16:creationId xmlns:a16="http://schemas.microsoft.com/office/drawing/2014/main" id="{5BEED3D2-88B6-F343-985F-36AA7A9BB7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8643" y="576263"/>
            <a:ext cx="1447799" cy="1328568"/>
          </a:xfrm>
          <a:prstGeom prst="rect">
            <a:avLst/>
          </a:prstGeom>
        </p:spPr>
      </p:pic>
    </p:spTree>
    <p:extLst>
      <p:ext uri="{BB962C8B-B14F-4D97-AF65-F5344CB8AC3E}">
        <p14:creationId xmlns:p14="http://schemas.microsoft.com/office/powerpoint/2010/main" val="15913547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6793-AEFF-D843-9785-75EE25E78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79728-8652-2D4B-AB26-631243ED01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755B35-C8B3-3045-851E-12888D9504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0770CB4-685A-1145-B30B-FABE0F5D6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49467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9595-C8EC-4E45-BAA5-11CC77CB95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4EB778-ADBD-1942-9A56-272948D56851}"/>
              </a:ext>
            </a:extLst>
          </p:cNvPr>
          <p:cNvSpPr>
            <a:spLocks noGrp="1"/>
          </p:cNvSpPr>
          <p:nvPr>
            <p:ph type="body" idx="1"/>
          </p:nvPr>
        </p:nvSpPr>
        <p:spPr>
          <a:xfrm>
            <a:off x="839788" y="1681163"/>
            <a:ext cx="5157787" cy="823912"/>
          </a:xfrm>
        </p:spPr>
        <p:txBody>
          <a:bodyPr anchor="b"/>
          <a:lstStyle>
            <a:lvl1pPr marL="0" indent="0">
              <a:buNone/>
              <a:defRPr sz="2400" b="1">
                <a:solidFill>
                  <a:srgbClr val="3247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ED4075-E045-C74A-B1BE-851A8DFBE1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D51AC5-E4EC-384A-86F3-EAAA81205C1F}"/>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32476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570F0A-F040-404B-939F-9986C42D2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A47D306-52A5-B64C-80A0-D2DF519E9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603660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9035-180A-ED4E-A2B6-7EDAA00913D1}"/>
              </a:ext>
            </a:extLst>
          </p:cNvPr>
          <p:cNvSpPr>
            <a:spLocks noGrp="1"/>
          </p:cNvSpPr>
          <p:nvPr>
            <p:ph type="title"/>
          </p:nvPr>
        </p:nvSpPr>
        <p:spPr/>
        <p:txBody>
          <a:bodyPr/>
          <a:lstStyle/>
          <a:p>
            <a:r>
              <a:rPr lang="en-US" dirty="0"/>
              <a:t>Click to edit Master title style</a:t>
            </a:r>
          </a:p>
        </p:txBody>
      </p:sp>
      <p:pic>
        <p:nvPicPr>
          <p:cNvPr id="6" name="Picture 5">
            <a:extLst>
              <a:ext uri="{FF2B5EF4-FFF2-40B4-BE49-F238E27FC236}">
                <a16:creationId xmlns:a16="http://schemas.microsoft.com/office/drawing/2014/main" id="{66EC89A2-604F-4749-92BF-8E8B482B3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654047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B7DB75-2181-5045-8D5F-CFF4F5C3A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919005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224D-3D74-2E44-B3F6-7F9B09A63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42D8B2-1A60-3748-99E2-7275CDEC8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2A9F52-E8CE-8446-A0AC-4AEB44147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32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A004-DD77-BB45-9201-ACB014F15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A5DAF2-BB83-6143-AB55-66D0809F5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F92E199-65CC-8149-8282-E059B57F7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99177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3" name="Rectangle 2"/>
          <p:cNvSpPr/>
          <p:nvPr userDrawn="1"/>
        </p:nvSpPr>
        <p:spPr>
          <a:xfrm>
            <a:off x="0" y="0"/>
            <a:ext cx="12192000" cy="5943600"/>
          </a:xfrm>
          <a:prstGeom prst="rect">
            <a:avLst/>
          </a:prstGeom>
          <a:solidFill>
            <a:srgbClr val="3FA2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Title 1"/>
          <p:cNvSpPr>
            <a:spLocks noGrp="1"/>
          </p:cNvSpPr>
          <p:nvPr>
            <p:ph type="title"/>
          </p:nvPr>
        </p:nvSpPr>
        <p:spPr>
          <a:xfrm>
            <a:off x="609600" y="2286000"/>
            <a:ext cx="10972800" cy="1143000"/>
          </a:xfrm>
          <a:prstGeom prst="rect">
            <a:avLst/>
          </a:prstGeom>
        </p:spPr>
        <p:txBody>
          <a:bodyPr/>
          <a:lstStyle/>
          <a:p>
            <a:r>
              <a:rPr lang="en-US"/>
              <a:t>Section Divider</a:t>
            </a:r>
          </a:p>
        </p:txBody>
      </p:sp>
    </p:spTree>
    <p:extLst>
      <p:ext uri="{BB962C8B-B14F-4D97-AF65-F5344CB8AC3E}">
        <p14:creationId xmlns:p14="http://schemas.microsoft.com/office/powerpoint/2010/main" val="3418303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3"/>
          <p:cNvSpPr>
            <a:spLocks noGrp="1"/>
          </p:cNvSpPr>
          <p:nvPr>
            <p:ph type="title"/>
          </p:nvPr>
        </p:nvSpPr>
        <p:spPr>
          <a:xfrm>
            <a:off x="963084" y="2286001"/>
            <a:ext cx="10363200" cy="685800"/>
          </a:xfrm>
          <a:prstGeom prst="rect">
            <a:avLst/>
          </a:prstGeom>
        </p:spPr>
        <p:txBody>
          <a:bodyPr/>
          <a:lstStyle/>
          <a:p>
            <a:r>
              <a:rPr lang="en-US"/>
              <a:t>Section Header</a:t>
            </a:r>
          </a:p>
        </p:txBody>
      </p:sp>
      <p:sp>
        <p:nvSpPr>
          <p:cNvPr id="9" name="Text Placeholder 4"/>
          <p:cNvSpPr>
            <a:spLocks noGrp="1"/>
          </p:cNvSpPr>
          <p:nvPr>
            <p:ph type="body" idx="4294967295"/>
          </p:nvPr>
        </p:nvSpPr>
        <p:spPr>
          <a:xfrm>
            <a:off x="1016000" y="2906714"/>
            <a:ext cx="10363200" cy="598487"/>
          </a:xfrm>
          <a:prstGeom prst="rect">
            <a:avLst/>
          </a:prstGeom>
        </p:spPr>
        <p:txBody>
          <a:bodyPr/>
          <a:lstStyle/>
          <a:p>
            <a:r>
              <a:rPr lang="en-US"/>
              <a:t>Sub header</a:t>
            </a:r>
          </a:p>
        </p:txBody>
      </p:sp>
    </p:spTree>
    <p:extLst>
      <p:ext uri="{BB962C8B-B14F-4D97-AF65-F5344CB8AC3E}">
        <p14:creationId xmlns:p14="http://schemas.microsoft.com/office/powerpoint/2010/main" val="3051480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1879508"/>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895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73893" y="751352"/>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2773893" y="3428999"/>
            <a:ext cx="8825658" cy="861420"/>
          </a:xfrm>
        </p:spPr>
        <p:txBody>
          <a:bodyPr anchor="t"/>
          <a:lstStyle>
            <a:lvl1pPr marL="0" indent="0" algn="l">
              <a:buNone/>
              <a:defRPr cap="all">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43185CBF-7ED2-284B-917D-1D637C7B3F15}"/>
              </a:ext>
            </a:extLst>
          </p:cNvPr>
          <p:cNvPicPr>
            <a:picLocks noChangeAspect="1"/>
          </p:cNvPicPr>
          <p:nvPr userDrawn="1"/>
        </p:nvPicPr>
        <p:blipFill>
          <a:blip r:embed="rId2"/>
          <a:stretch>
            <a:fillRect/>
          </a:stretch>
        </p:blipFill>
        <p:spPr>
          <a:xfrm>
            <a:off x="865580" y="1738248"/>
            <a:ext cx="1517650" cy="1403350"/>
          </a:xfrm>
          <a:prstGeom prst="rect">
            <a:avLst/>
          </a:prstGeom>
        </p:spPr>
      </p:pic>
      <p:pic>
        <p:nvPicPr>
          <p:cNvPr id="8" name="Picture 7" descr="A close up of a logo&#10;&#10;Description automatically generated">
            <a:extLst>
              <a:ext uri="{FF2B5EF4-FFF2-40B4-BE49-F238E27FC236}">
                <a16:creationId xmlns:a16="http://schemas.microsoft.com/office/drawing/2014/main" id="{086259A9-5408-2744-8595-DC3F71873A1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3690813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6" name="Picture 25" descr="A black and white photo of a person&#10;&#10;Description automatically generated">
            <a:extLst>
              <a:ext uri="{FF2B5EF4-FFF2-40B4-BE49-F238E27FC236}">
                <a16:creationId xmlns:a16="http://schemas.microsoft.com/office/drawing/2014/main" id="{D033A97A-5603-754A-BE7F-E6A81BEBDA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134770" cy="6858000"/>
          </a:xfrm>
          <a:prstGeom prst="rect">
            <a:avLst/>
          </a:prstGeom>
        </p:spPr>
      </p:pic>
      <p:sp>
        <p:nvSpPr>
          <p:cNvPr id="2" name="Title 1"/>
          <p:cNvSpPr>
            <a:spLocks noGrp="1"/>
          </p:cNvSpPr>
          <p:nvPr>
            <p:ph type="title"/>
          </p:nvPr>
        </p:nvSpPr>
        <p:spPr>
          <a:xfrm>
            <a:off x="1154954" y="1820389"/>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1820388"/>
            <a:ext cx="3757545" cy="2283824"/>
          </a:xfrm>
        </p:spPr>
        <p:txBody>
          <a:bodyPr anchor="ctr">
            <a:normAutofit/>
          </a:bodyPr>
          <a:lstStyle>
            <a:lvl1pPr marL="0" indent="0" algn="l">
              <a:buNone/>
              <a:defRPr sz="24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16368" y="6391838"/>
            <a:ext cx="1727336" cy="355826"/>
          </a:xfrm>
          <a:prstGeom prst="rect">
            <a:avLst/>
          </a:prstGeom>
        </p:spPr>
        <p:txBody>
          <a:bodyPr/>
          <a:lstStyle/>
          <a:p>
            <a:fld id="{F34E6425-0181-43F2-84FC-787E803FD2F8}" type="datetimeFigureOut">
              <a:rPr lang="en-US" dirty="0"/>
              <a:t>12/18/2024</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endParaRPr lang="en-US"/>
          </a:p>
        </p:txBody>
      </p:sp>
      <p:pic>
        <p:nvPicPr>
          <p:cNvPr id="16" name="Picture 15">
            <a:extLst>
              <a:ext uri="{FF2B5EF4-FFF2-40B4-BE49-F238E27FC236}">
                <a16:creationId xmlns:a16="http://schemas.microsoft.com/office/drawing/2014/main" id="{85491703-B1FB-E54F-B984-72E4B83A25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415" y="524432"/>
            <a:ext cx="834364" cy="771525"/>
          </a:xfrm>
          <a:prstGeom prst="rect">
            <a:avLst/>
          </a:prstGeom>
        </p:spPr>
      </p:pic>
    </p:spTree>
    <p:extLst>
      <p:ext uri="{BB962C8B-B14F-4D97-AF65-F5344CB8AC3E}">
        <p14:creationId xmlns:p14="http://schemas.microsoft.com/office/powerpoint/2010/main" val="12326390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1110" y="2481944"/>
            <a:ext cx="541900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481942"/>
            <a:ext cx="5434992" cy="353785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16368" y="6391838"/>
            <a:ext cx="1727336" cy="355826"/>
          </a:xfrm>
          <a:prstGeom prst="rect">
            <a:avLst/>
          </a:prstGeom>
        </p:spPr>
        <p:txBody>
          <a:bodyPr/>
          <a:lstStyle/>
          <a:p>
            <a:fld id="{3BDB8791-F1B0-41E7-B7FD-A781E65C4266}" type="datetimeFigureOut">
              <a:rPr lang="en-US" dirty="0"/>
              <a:t>12/18/2024</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endParaRPr lang="en-US"/>
          </a:p>
        </p:txBody>
      </p:sp>
    </p:spTree>
    <p:extLst>
      <p:ext uri="{BB962C8B-B14F-4D97-AF65-F5344CB8AC3E}">
        <p14:creationId xmlns:p14="http://schemas.microsoft.com/office/powerpoint/2010/main" val="9880336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618122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9194" y="402168"/>
            <a:ext cx="8761413" cy="70696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97407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916368" y="6391838"/>
            <a:ext cx="1727336" cy="355826"/>
          </a:xfrm>
          <a:prstGeom prst="rect">
            <a:avLst/>
          </a:prstGeom>
        </p:spPr>
        <p:txBody>
          <a:bodyPr/>
          <a:lstStyle/>
          <a:p>
            <a:fld id="{7AA18ACC-A947-437B-A130-35BD54FDF1E9}" type="datetimeFigureOut">
              <a:rPr lang="en-US" dirty="0"/>
              <a:t>12/18/2024</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endParaRPr lang="en-US"/>
          </a:p>
        </p:txBody>
      </p:sp>
      <p:sp>
        <p:nvSpPr>
          <p:cNvPr id="2" name="Rectangle 1">
            <a:extLst>
              <a:ext uri="{FF2B5EF4-FFF2-40B4-BE49-F238E27FC236}">
                <a16:creationId xmlns:a16="http://schemas.microsoft.com/office/drawing/2014/main" id="{992D7D56-FF3C-E74A-8A42-8CAE7D0FE3B3}"/>
              </a:ext>
            </a:extLst>
          </p:cNvPr>
          <p:cNvSpPr/>
          <p:nvPr userDrawn="1"/>
        </p:nvSpPr>
        <p:spPr>
          <a:xfrm>
            <a:off x="0" y="0"/>
            <a:ext cx="12192000" cy="241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640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61110" y="512615"/>
            <a:ext cx="9152779" cy="767687"/>
          </a:xfrm>
        </p:spPr>
        <p:txBody>
          <a:bodyPr/>
          <a:lstStyle>
            <a:lvl1pPr>
              <a:defRPr sz="3400" b="1">
                <a:solidFill>
                  <a:srgbClr val="47588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61110" y="2341421"/>
            <a:ext cx="11082594" cy="40039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F38616-7285-A844-A90D-D5B0BC03284D}"/>
              </a:ext>
            </a:extLst>
          </p:cNvPr>
          <p:cNvSpPr>
            <a:spLocks noGrp="1"/>
          </p:cNvSpPr>
          <p:nvPr>
            <p:ph type="dt" sz="half" idx="2"/>
          </p:nvPr>
        </p:nvSpPr>
        <p:spPr>
          <a:xfrm>
            <a:off x="9916368" y="6391838"/>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9" name="Footer Placeholder 4">
            <a:extLst>
              <a:ext uri="{FF2B5EF4-FFF2-40B4-BE49-F238E27FC236}">
                <a16:creationId xmlns:a16="http://schemas.microsoft.com/office/drawing/2014/main" id="{D85F4BDD-34D3-4646-B39E-BC210214E1DA}"/>
              </a:ext>
            </a:extLst>
          </p:cNvPr>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36068037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half" idx="2"/>
          </p:nvPr>
        </p:nvSpPr>
        <p:spPr>
          <a:xfrm>
            <a:off x="530606" y="2467430"/>
            <a:ext cx="5449506" cy="355237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08712" y="2467430"/>
            <a:ext cx="5449506" cy="3552372"/>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A2FFBAC-33E6-BD43-A078-C2F694BAAD08}"/>
              </a:ext>
            </a:extLst>
          </p:cNvPr>
          <p:cNvSpPr>
            <a:spLocks noGrp="1"/>
          </p:cNvSpPr>
          <p:nvPr>
            <p:ph type="dt" sz="half" idx="13"/>
          </p:nvPr>
        </p:nvSpPr>
        <p:spPr>
          <a:xfrm>
            <a:off x="9930882" y="6478922"/>
            <a:ext cx="1727336" cy="355826"/>
          </a:xfrm>
          <a:prstGeom prst="rect">
            <a:avLst/>
          </a:prstGeom>
        </p:spPr>
        <p:txBody>
          <a:bodyPr vert="horz" lIns="91440" tIns="45720" rIns="91440" bIns="45720" rtlCol="0" anchor="ctr"/>
          <a:lstStyle>
            <a:lvl1pPr algn="r">
              <a:defRPr sz="1000" b="1" i="0">
                <a:solidFill>
                  <a:schemeClr val="accent1"/>
                </a:solidFill>
              </a:defRPr>
            </a:lvl1pPr>
          </a:lstStyle>
          <a:p>
            <a:r>
              <a:rPr lang="en-US"/>
              <a:t>January 27, 2020</a:t>
            </a:r>
          </a:p>
        </p:txBody>
      </p:sp>
      <p:sp>
        <p:nvSpPr>
          <p:cNvPr id="11" name="Footer Placeholder 4">
            <a:extLst>
              <a:ext uri="{FF2B5EF4-FFF2-40B4-BE49-F238E27FC236}">
                <a16:creationId xmlns:a16="http://schemas.microsoft.com/office/drawing/2014/main" id="{F383F052-F180-DE41-B9B4-9F4458324DC6}"/>
              </a:ext>
            </a:extLst>
          </p:cNvPr>
          <p:cNvSpPr>
            <a:spLocks noGrp="1"/>
          </p:cNvSpPr>
          <p:nvPr>
            <p:ph type="ftr" sz="quarter" idx="14"/>
          </p:nvPr>
        </p:nvSpPr>
        <p:spPr>
          <a:xfrm>
            <a:off x="575624" y="6478922"/>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3C-REN Marketing &amp; Branding</a:t>
            </a:r>
          </a:p>
        </p:txBody>
      </p:sp>
    </p:spTree>
    <p:extLst>
      <p:ext uri="{BB962C8B-B14F-4D97-AF65-F5344CB8AC3E}">
        <p14:creationId xmlns:p14="http://schemas.microsoft.com/office/powerpoint/2010/main" val="21833788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F720B432-0CB9-134C-BB69-F4083D9D2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3889" y="511286"/>
            <a:ext cx="1447800" cy="1333500"/>
          </a:xfrm>
          <a:prstGeom prst="rect">
            <a:avLst/>
          </a:prstGeom>
          <a:noFill/>
        </p:spPr>
      </p:pic>
      <p:pic>
        <p:nvPicPr>
          <p:cNvPr id="5" name="Picture 4" descr="A picture containing person, indoor, table, food&#10;&#10;Description automatically generated">
            <a:extLst>
              <a:ext uri="{FF2B5EF4-FFF2-40B4-BE49-F238E27FC236}">
                <a16:creationId xmlns:a16="http://schemas.microsoft.com/office/drawing/2014/main" id="{6C5B6887-79AF-BF4B-A49C-A08429AB96C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1378"/>
          <a:stretch/>
        </p:blipFill>
        <p:spPr>
          <a:xfrm>
            <a:off x="0" y="3581758"/>
            <a:ext cx="12192000" cy="3202102"/>
          </a:xfrm>
          <a:prstGeom prst="rect">
            <a:avLst/>
          </a:prstGeom>
        </p:spPr>
      </p:pic>
      <p:sp>
        <p:nvSpPr>
          <p:cNvPr id="2" name="Title 1">
            <a:extLst>
              <a:ext uri="{FF2B5EF4-FFF2-40B4-BE49-F238E27FC236}">
                <a16:creationId xmlns:a16="http://schemas.microsoft.com/office/drawing/2014/main" id="{ADB5B6AB-7936-1547-8CAA-C7CAF696D9CB}"/>
              </a:ext>
            </a:extLst>
          </p:cNvPr>
          <p:cNvSpPr>
            <a:spLocks noGrp="1"/>
          </p:cNvSpPr>
          <p:nvPr>
            <p:ph type="ctrTitle" hasCustomPrompt="1"/>
          </p:nvPr>
        </p:nvSpPr>
        <p:spPr>
          <a:xfrm>
            <a:off x="1000760" y="511286"/>
            <a:ext cx="9144000" cy="1546114"/>
          </a:xfrm>
          <a:effectLst/>
        </p:spPr>
        <p:txBody>
          <a:bodyPr anchor="b"/>
          <a:lstStyle>
            <a:lvl1pPr algn="l">
              <a:defRPr sz="6000">
                <a:solidFill>
                  <a:srgbClr val="32476E"/>
                </a:solidFill>
              </a:defRPr>
            </a:lvl1pPr>
          </a:lstStyle>
          <a:p>
            <a:r>
              <a:rPr lang="en-US"/>
              <a:t>Main Title Goes Here</a:t>
            </a:r>
          </a:p>
        </p:txBody>
      </p:sp>
      <p:sp>
        <p:nvSpPr>
          <p:cNvPr id="3" name="Subtitle 2">
            <a:extLst>
              <a:ext uri="{FF2B5EF4-FFF2-40B4-BE49-F238E27FC236}">
                <a16:creationId xmlns:a16="http://schemas.microsoft.com/office/drawing/2014/main" id="{B437540F-A91D-3843-93B0-555446CD7549}"/>
              </a:ext>
            </a:extLst>
          </p:cNvPr>
          <p:cNvSpPr>
            <a:spLocks noGrp="1"/>
          </p:cNvSpPr>
          <p:nvPr>
            <p:ph type="subTitle" idx="1" hasCustomPrompt="1"/>
          </p:nvPr>
        </p:nvSpPr>
        <p:spPr>
          <a:xfrm>
            <a:off x="1000760" y="2185262"/>
            <a:ext cx="9144000" cy="533304"/>
          </a:xfrm>
          <a:effectLst/>
        </p:spPr>
        <p:txBody>
          <a:bodyPr>
            <a:normAutofit/>
          </a:bodyPr>
          <a:lstStyle>
            <a:lvl1pPr marL="0" indent="0" algn="l">
              <a:buNone/>
              <a:defRPr sz="4000" i="1">
                <a:solidFill>
                  <a:srgbClr val="32476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Here</a:t>
            </a:r>
          </a:p>
        </p:txBody>
      </p:sp>
      <p:sp>
        <p:nvSpPr>
          <p:cNvPr id="18" name="Text Placeholder 17">
            <a:extLst>
              <a:ext uri="{FF2B5EF4-FFF2-40B4-BE49-F238E27FC236}">
                <a16:creationId xmlns:a16="http://schemas.microsoft.com/office/drawing/2014/main" id="{2BBC03C5-BE53-BA4F-9BFC-F2241820C5D0}"/>
              </a:ext>
            </a:extLst>
          </p:cNvPr>
          <p:cNvSpPr>
            <a:spLocks noGrp="1"/>
          </p:cNvSpPr>
          <p:nvPr>
            <p:ph type="body" sz="quarter" idx="10" hasCustomPrompt="1"/>
          </p:nvPr>
        </p:nvSpPr>
        <p:spPr>
          <a:xfrm>
            <a:off x="1000760" y="2718566"/>
            <a:ext cx="8537575" cy="482600"/>
          </a:xfrm>
        </p:spPr>
        <p:txBody>
          <a:bodyPr>
            <a:noAutofit/>
          </a:bodyPr>
          <a:lstStyle>
            <a:lvl1pPr marL="0" indent="0">
              <a:buNone/>
              <a:defRPr sz="2500">
                <a:solidFill>
                  <a:srgbClr val="32476E"/>
                </a:solidFill>
              </a:defRPr>
            </a:lvl1pPr>
          </a:lstStyle>
          <a:p>
            <a:pPr lvl="0"/>
            <a:r>
              <a:rPr lang="en-US"/>
              <a:t>Date</a:t>
            </a:r>
          </a:p>
        </p:txBody>
      </p:sp>
    </p:spTree>
    <p:extLst>
      <p:ext uri="{BB962C8B-B14F-4D97-AF65-F5344CB8AC3E}">
        <p14:creationId xmlns:p14="http://schemas.microsoft.com/office/powerpoint/2010/main" val="5268413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2B8A-101F-6542-9889-4A118F31B391}"/>
              </a:ext>
            </a:extLst>
          </p:cNvPr>
          <p:cNvSpPr>
            <a:spLocks noGrp="1"/>
          </p:cNvSpPr>
          <p:nvPr>
            <p:ph type="title"/>
          </p:nvPr>
        </p:nvSpPr>
        <p:spPr/>
        <p:txBody>
          <a:bodyPr/>
          <a:lstStyle>
            <a:lvl1pPr>
              <a:defRPr>
                <a:solidFill>
                  <a:srgbClr val="32476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D0BD8E-9F0A-B14D-A098-D56734BCF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B87214-C9A6-134C-A15A-9914770DAA5A}"/>
              </a:ext>
            </a:extLst>
          </p:cNvPr>
          <p:cNvPicPr>
            <a:picLocks noChangeAspect="1"/>
          </p:cNvPicPr>
          <p:nvPr userDrawn="1"/>
        </p:nvPicPr>
        <p:blipFill>
          <a:blip r:embed="rId2"/>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266087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0.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9.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image" Target="../media/image9.emf"/><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6.jp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8.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1110" y="564092"/>
            <a:ext cx="9152779" cy="76768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61110" y="2481227"/>
            <a:ext cx="11277600" cy="3614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A4BDC12B-FFB2-0848-9C65-CDCA185397F2}"/>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22197940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74" r:id="rId8"/>
    <p:sldLayoutId id="2147483653" r:id="rId9"/>
    <p:sldLayoutId id="2147483683" r:id="rId10"/>
    <p:sldLayoutId id="2147483764" r:id="rId11"/>
  </p:sldLayoutIdLst>
  <p:hf sldNum="0" hdr="0" ftr="0" dt="0"/>
  <p:txStyles>
    <p:title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1110" y="564092"/>
            <a:ext cx="9152779" cy="76768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61110" y="2481227"/>
            <a:ext cx="11277600" cy="3614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A4BDC12B-FFB2-0848-9C65-CDCA185397F2}"/>
              </a:ext>
            </a:extLst>
          </p:cNvPr>
          <p:cNvPicPr>
            <a:picLocks noChangeAspect="1"/>
          </p:cNvPicPr>
          <p:nvPr userDrawn="1"/>
        </p:nvPicPr>
        <p:blipFill rotWithShape="1">
          <a:blip r:embed="rId13" cstate="screen">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311307679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hf sldNum="0" hdr="0" ftr="0" dt="0"/>
  <p:txStyles>
    <p:title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ADE8E-7FD3-5244-96D6-ADCB0CC33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B5C7BD-5EE1-AF42-B3EC-7B7DC7F678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AB7CA186-2B60-6744-90DE-C2AAD6C99271}"/>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11062098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844" r:id="rId10"/>
  </p:sldLayoutIdLst>
  <p:txStyles>
    <p:titleStyle>
      <a:lvl1pPr algn="l" defTabSz="914400" rtl="0" eaLnBrk="1" latinLnBrk="0" hangingPunct="1">
        <a:lnSpc>
          <a:spcPct val="90000"/>
        </a:lnSpc>
        <a:spcBef>
          <a:spcPct val="0"/>
        </a:spcBef>
        <a:buNone/>
        <a:defRPr sz="3600" b="1" kern="1200">
          <a:solidFill>
            <a:srgbClr val="32476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1110" y="564092"/>
            <a:ext cx="9152779" cy="76768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61110" y="2481227"/>
            <a:ext cx="11277600" cy="3614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A4BDC12B-FFB2-0848-9C65-CDCA185397F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313201325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1110" y="564092"/>
            <a:ext cx="9152779" cy="76768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61110" y="2481227"/>
            <a:ext cx="11277600" cy="3614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A4BDC12B-FFB2-0848-9C65-CDCA185397F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413928720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1110" y="564092"/>
            <a:ext cx="9152779" cy="76768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61110" y="2481227"/>
            <a:ext cx="11277600" cy="3614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A4BDC12B-FFB2-0848-9C65-CDCA185397F2}"/>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a:fillRect/>
          </a:stretch>
        </p:blipFill>
        <p:spPr>
          <a:xfrm>
            <a:off x="0" y="5575248"/>
            <a:ext cx="12192000" cy="1282752"/>
          </a:xfrm>
          <a:prstGeom prst="rect">
            <a:avLst/>
          </a:prstGeom>
        </p:spPr>
      </p:pic>
    </p:spTree>
    <p:extLst>
      <p:ext uri="{BB962C8B-B14F-4D97-AF65-F5344CB8AC3E}">
        <p14:creationId xmlns:p14="http://schemas.microsoft.com/office/powerpoint/2010/main" val="246192844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ransition/>
  <p:txStyles>
    <p:title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ct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ct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ct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ct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1110" y="564092"/>
            <a:ext cx="9152779" cy="76768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61110" y="2481227"/>
            <a:ext cx="11277600" cy="3614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A4BDC12B-FFB2-0848-9C65-CDCA185397F2}"/>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9325158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sldNum="0" hdr="0" ftr="0" dt="0"/>
  <p:txStyles>
    <p:title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levelc</a:t>
            </a:r>
            <a:endParaRPr lang="en-US" dirty="0"/>
          </a:p>
        </p:txBody>
      </p:sp>
      <p:pic>
        <p:nvPicPr>
          <p:cNvPr id="12" name="Picture 11">
            <a:extLst>
              <a:ext uri="{FF2B5EF4-FFF2-40B4-BE49-F238E27FC236}">
                <a16:creationId xmlns:a16="http://schemas.microsoft.com/office/drawing/2014/main" id="{3FFE803E-8653-4C9D-BB71-0476822439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84468" y="6088703"/>
            <a:ext cx="664308" cy="612409"/>
          </a:xfrm>
          <a:prstGeom prst="rect">
            <a:avLst/>
          </a:prstGeom>
        </p:spPr>
      </p:pic>
      <p:pic>
        <p:nvPicPr>
          <p:cNvPr id="13" name="Picture 12">
            <a:extLst>
              <a:ext uri="{FF2B5EF4-FFF2-40B4-BE49-F238E27FC236}">
                <a16:creationId xmlns:a16="http://schemas.microsoft.com/office/drawing/2014/main" id="{01980CC5-24FC-475B-845F-8F223E3DFCA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0980" y="6029877"/>
            <a:ext cx="1666902" cy="671236"/>
          </a:xfrm>
          <a:prstGeom prst="rect">
            <a:avLst/>
          </a:prstGeom>
        </p:spPr>
      </p:pic>
      <p:pic>
        <p:nvPicPr>
          <p:cNvPr id="14" name="Picture 13">
            <a:extLst>
              <a:ext uri="{FF2B5EF4-FFF2-40B4-BE49-F238E27FC236}">
                <a16:creationId xmlns:a16="http://schemas.microsoft.com/office/drawing/2014/main" id="{03EB3A4F-BD48-4EAF-9C0E-8EA40131004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15602001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90000"/>
        </a:lnSpc>
        <a:spcBef>
          <a:spcPct val="0"/>
        </a:spcBef>
        <a:buNone/>
        <a:defRPr sz="3600" kern="1200" spc="-60" baseline="0">
          <a:solidFill>
            <a:srgbClr val="FFFFFF"/>
          </a:solidFill>
          <a:latin typeface="Calibri" panose="020F0502020204030204" pitchFamily="34" charset="0"/>
          <a:ea typeface="+mj-ea"/>
          <a:cs typeface="Calibri" panose="020F0502020204030204" pitchFamily="34"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ADE8E-7FD3-5244-96D6-ADCB0CC33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B5C7BD-5EE1-AF42-B3EC-7B7DC7F678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AB7CA186-2B60-6744-90DE-C2AAD6C992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229815978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3600" b="1" kern="1200">
          <a:solidFill>
            <a:srgbClr val="32476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61110" y="564092"/>
            <a:ext cx="9152779" cy="767687"/>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61110" y="2481227"/>
            <a:ext cx="11277600" cy="3614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A4BDC12B-FFB2-0848-9C65-CDCA185397F2}"/>
              </a:ext>
            </a:extLst>
          </p:cNvPr>
          <p:cNvPicPr>
            <a:picLocks noChangeAspect="1"/>
          </p:cNvPicPr>
          <p:nvPr userDrawn="1"/>
        </p:nvPicPr>
        <p:blipFill rotWithShape="1">
          <a:blip r:embed="rId14" cstate="screen">
            <a:extLst>
              <a:ext uri="{28A0092B-C50C-407E-A947-70E740481C1C}">
                <a14:useLocalDpi xmlns:a14="http://schemas.microsoft.com/office/drawing/2010/main" val="0"/>
              </a:ext>
            </a:extLst>
          </a:blip>
          <a:srcRect/>
          <a:stretch/>
        </p:blipFill>
        <p:spPr>
          <a:xfrm>
            <a:off x="0" y="5575248"/>
            <a:ext cx="12192000" cy="1282752"/>
          </a:xfrm>
          <a:prstGeom prst="rect">
            <a:avLst/>
          </a:prstGeom>
        </p:spPr>
      </p:pic>
    </p:spTree>
    <p:extLst>
      <p:ext uri="{BB962C8B-B14F-4D97-AF65-F5344CB8AC3E}">
        <p14:creationId xmlns:p14="http://schemas.microsoft.com/office/powerpoint/2010/main" val="169379794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30" r:id="rId11"/>
    <p:sldLayoutId id="2147483831" r:id="rId12"/>
  </p:sldLayoutIdLst>
  <p:hf sldNum="0" hdr="0" ftr="0" dt="0"/>
  <p:txStyles>
    <p:title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41.svg"/><Relationship Id="rId18" Type="http://schemas.openxmlformats.org/officeDocument/2006/relationships/image" Target="../media/image45.png"/><Relationship Id="rId3" Type="http://schemas.openxmlformats.org/officeDocument/2006/relationships/image" Target="../media/image33.svg"/><Relationship Id="rId21" Type="http://schemas.openxmlformats.org/officeDocument/2006/relationships/image" Target="../media/image52.png"/><Relationship Id="rId7" Type="http://schemas.openxmlformats.org/officeDocument/2006/relationships/image" Target="../media/image37.svg"/><Relationship Id="rId12" Type="http://schemas.openxmlformats.org/officeDocument/2006/relationships/image" Target="../media/image40.png"/><Relationship Id="rId17" Type="http://schemas.openxmlformats.org/officeDocument/2006/relationships/image" Target="../media/image44.svg"/><Relationship Id="rId2" Type="http://schemas.openxmlformats.org/officeDocument/2006/relationships/image" Target="../media/image32.png"/><Relationship Id="rId16" Type="http://schemas.openxmlformats.org/officeDocument/2006/relationships/image" Target="../media/image43.png"/><Relationship Id="rId20" Type="http://schemas.openxmlformats.org/officeDocument/2006/relationships/customXml" Target="../ink/ink3.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image" Target="../media/image47.png"/><Relationship Id="rId10" Type="http://schemas.openxmlformats.org/officeDocument/2006/relationships/image" Target="../media/image38.png"/><Relationship Id="rId19" Type="http://schemas.openxmlformats.org/officeDocument/2006/relationships/image" Target="../media/image46.svg"/><Relationship Id="rId4" Type="http://schemas.openxmlformats.org/officeDocument/2006/relationships/image" Target="../media/image34.png"/><Relationship Id="rId9" Type="http://schemas.openxmlformats.org/officeDocument/2006/relationships/image" Target="../media/image42.png"/><Relationship Id="rId14"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71.png"/><Relationship Id="rId3" Type="http://schemas.openxmlformats.org/officeDocument/2006/relationships/image" Target="../media/image54.png"/><Relationship Id="rId7" Type="http://schemas.openxmlformats.org/officeDocument/2006/relationships/customXml" Target="../ink/ink5.xml"/><Relationship Id="rId12" Type="http://schemas.openxmlformats.org/officeDocument/2006/relationships/image" Target="../media/image590.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60.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580.png"/><Relationship Id="rId4" Type="http://schemas.openxmlformats.org/officeDocument/2006/relationships/image" Target="../media/image51.png"/><Relationship Id="rId9" Type="http://schemas.openxmlformats.org/officeDocument/2006/relationships/customXml" Target="../ink/ink6.xml"/></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customXml" Target="../ink/ink12.xml"/><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1.png"/><Relationship Id="rId7" Type="http://schemas.openxmlformats.org/officeDocument/2006/relationships/customXml" Target="../ink/ink9.xml"/><Relationship Id="rId12" Type="http://schemas.openxmlformats.org/officeDocument/2006/relationships/image" Target="../media/image67.png"/><Relationship Id="rId17" Type="http://schemas.openxmlformats.org/officeDocument/2006/relationships/customXml" Target="../ink/ink14.xml"/><Relationship Id="rId2" Type="http://schemas.openxmlformats.org/officeDocument/2006/relationships/notesSlide" Target="../notesSlides/notesSlide8.xml"/><Relationship Id="rId16" Type="http://schemas.openxmlformats.org/officeDocument/2006/relationships/image" Target="../media/image69.png"/><Relationship Id="rId20" Type="http://schemas.openxmlformats.org/officeDocument/2006/relationships/customXml" Target="../ink/ink16.xml"/><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customXml" Target="../ink/ink11.xml"/><Relationship Id="rId24" Type="http://schemas.openxmlformats.org/officeDocument/2006/relationships/image" Target="../media/image62.png"/><Relationship Id="rId5" Type="http://schemas.openxmlformats.org/officeDocument/2006/relationships/customXml" Target="../ink/ink8.xml"/><Relationship Id="rId15" Type="http://schemas.openxmlformats.org/officeDocument/2006/relationships/customXml" Target="../ink/ink13.xml"/><Relationship Id="rId23" Type="http://schemas.openxmlformats.org/officeDocument/2006/relationships/customXml" Target="../ink/ink18.xml"/><Relationship Id="rId10" Type="http://schemas.openxmlformats.org/officeDocument/2006/relationships/image" Target="../media/image66.png"/><Relationship Id="rId19" Type="http://schemas.openxmlformats.org/officeDocument/2006/relationships/customXml" Target="../ink/ink15.xml"/><Relationship Id="rId4" Type="http://schemas.openxmlformats.org/officeDocument/2006/relationships/image" Target="../media/image51.png"/><Relationship Id="rId9" Type="http://schemas.openxmlformats.org/officeDocument/2006/relationships/customXml" Target="../ink/ink10.xml"/><Relationship Id="rId14" Type="http://schemas.openxmlformats.org/officeDocument/2006/relationships/image" Target="../media/image68.png"/><Relationship Id="rId22" Type="http://schemas.openxmlformats.org/officeDocument/2006/relationships/customXml" Target="../ink/ink17.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9.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87.jpe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70.png"/><Relationship Id="rId4" Type="http://schemas.openxmlformats.org/officeDocument/2006/relationships/customXml" Target="../ink/ink1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40.png"/><Relationship Id="rId4" Type="http://schemas.openxmlformats.org/officeDocument/2006/relationships/customXml" Target="../ink/ink20.xml"/></Relationships>
</file>

<file path=ppt/slides/_rels/slide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3c-ren.org/energy-code-coach" TargetMode="External"/><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www.msa-ps.com/our-experience/forest-edge-elementary-school/" TargetMode="External"/><Relationship Id="rId2" Type="http://schemas.openxmlformats.org/officeDocument/2006/relationships/hyperlink" Target="https://findorff.com/" TargetMode="External"/><Relationship Id="rId1" Type="http://schemas.openxmlformats.org/officeDocument/2006/relationships/slideLayout" Target="../slideLayouts/slideLayout1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living-future.org/case-studies/pae-living-building/" TargetMode="External"/><Relationship Id="rId1" Type="http://schemas.openxmlformats.org/officeDocument/2006/relationships/slideLayout" Target="../slideLayouts/slideLayout13.xml"/><Relationship Id="rId5" Type="http://schemas.openxmlformats.org/officeDocument/2006/relationships/image" Target="../media/image103.jpeg"/><Relationship Id="rId4" Type="http://schemas.openxmlformats.org/officeDocument/2006/relationships/image" Target="../media/image102.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s://living-future.org/case-studies/gulf-state-park-interpretive-center/" TargetMode="Externa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5.xml.rels><?xml version="1.0" encoding="UTF-8" standalone="yes"?>
<Relationships xmlns="http://schemas.openxmlformats.org/package/2006/relationships"><Relationship Id="rId3" Type="http://schemas.openxmlformats.org/officeDocument/2006/relationships/hyperlink" Target="https://www.cab.ca.gov/docs/misc/ab1010_zncdce_faq.pdf" TargetMode="External"/><Relationship Id="rId2" Type="http://schemas.openxmlformats.org/officeDocument/2006/relationships/notesSlide" Target="../notesSlides/notesSlide5.xml"/><Relationship Id="rId1" Type="http://schemas.openxmlformats.org/officeDocument/2006/relationships/slideLayout" Target="../slideLayouts/slideLayout76.xm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8" Type="http://schemas.openxmlformats.org/officeDocument/2006/relationships/hyperlink" Target="https://www.3c-ren.org/event/home-electrification-contractor-boot-camp/" TargetMode="External"/><Relationship Id="rId3" Type="http://schemas.openxmlformats.org/officeDocument/2006/relationships/hyperlink" Target="https://www.3c-ren.org/event/certified-passive-house-designer-consultant-cphd-pacific-winter-hybrid-cohort/" TargetMode="External"/><Relationship Id="rId7" Type="http://schemas.openxmlformats.org/officeDocument/2006/relationships/hyperlink" Target="https://www.3c-ren.org/event/ib-rrm_all-electric-design-construction-part-5_online_q12025/" TargetMode="External"/><Relationship Id="rId2" Type="http://schemas.openxmlformats.org/officeDocument/2006/relationships/hyperlink" Target="https://www.3c-ren.org/event/carbon-reduction-through-building-electrification-part-2-all-electric-design-and-construction-series/" TargetMode="External"/><Relationship Id="rId1" Type="http://schemas.openxmlformats.org/officeDocument/2006/relationships/slideLayout" Target="../slideLayouts/slideLayout8.xml"/><Relationship Id="rId6" Type="http://schemas.openxmlformats.org/officeDocument/2006/relationships/hyperlink" Target="https://www.3c-ren.org/event/ventilation-and-hrv-part-4-all-electric-design-and-construction-series/" TargetMode="External"/><Relationship Id="rId5" Type="http://schemas.openxmlformats.org/officeDocument/2006/relationships/hyperlink" Target="https://www.3c-ren.org/event/introduction-to-the-energy-code-2/" TargetMode="External"/><Relationship Id="rId4" Type="http://schemas.openxmlformats.org/officeDocument/2006/relationships/hyperlink" Target="https://www.3c-ren.org/event/domestic-hot-water-part-3-all-electric-design-and-construction-series/" TargetMode="External"/><Relationship Id="rId9" Type="http://schemas.openxmlformats.org/officeDocument/2006/relationships/hyperlink" Target="https://www.3c-ren.org/event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1.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0904-644B-B948-9A7F-817927E372B3}"/>
              </a:ext>
            </a:extLst>
          </p:cNvPr>
          <p:cNvSpPr>
            <a:spLocks noGrp="1"/>
          </p:cNvSpPr>
          <p:nvPr>
            <p:ph type="ctrTitle"/>
          </p:nvPr>
        </p:nvSpPr>
        <p:spPr/>
        <p:txBody>
          <a:bodyPr/>
          <a:lstStyle/>
          <a:p>
            <a:r>
              <a:rPr lang="en-US" sz="4000" dirty="0">
                <a:latin typeface="Arial"/>
                <a:cs typeface="Arial"/>
              </a:rPr>
              <a:t>Carbon Reduction through Building Electrification – Part 1: All-Electric Design and Construction Series</a:t>
            </a:r>
            <a:endParaRPr lang="en-US" sz="4000" dirty="0"/>
          </a:p>
        </p:txBody>
      </p:sp>
      <p:sp>
        <p:nvSpPr>
          <p:cNvPr id="7" name="Text Placeholder 6">
            <a:extLst>
              <a:ext uri="{FF2B5EF4-FFF2-40B4-BE49-F238E27FC236}">
                <a16:creationId xmlns:a16="http://schemas.microsoft.com/office/drawing/2014/main" id="{72238E2D-FA9F-B74E-A7D7-702235BA97FA}"/>
              </a:ext>
            </a:extLst>
          </p:cNvPr>
          <p:cNvSpPr>
            <a:spLocks noGrp="1"/>
          </p:cNvSpPr>
          <p:nvPr>
            <p:ph type="body" sz="quarter" idx="10"/>
          </p:nvPr>
        </p:nvSpPr>
        <p:spPr>
          <a:xfrm>
            <a:off x="1000760" y="3041758"/>
            <a:ext cx="8537575" cy="482600"/>
          </a:xfrm>
        </p:spPr>
        <p:txBody>
          <a:bodyPr vert="horz" lIns="91440" tIns="45720" rIns="91440" bIns="45720" rtlCol="0" anchor="t">
            <a:noAutofit/>
          </a:bodyPr>
          <a:lstStyle/>
          <a:p>
            <a:r>
              <a:rPr lang="en-US" sz="2000" dirty="0">
                <a:latin typeface="Arial"/>
                <a:cs typeface="Arial"/>
              </a:rPr>
              <a:t>December 19, 2024</a:t>
            </a:r>
            <a:endParaRPr lang="en-US" sz="2000" dirty="0"/>
          </a:p>
        </p:txBody>
      </p:sp>
      <p:sp>
        <p:nvSpPr>
          <p:cNvPr id="6" name="Subtitle 2">
            <a:extLst>
              <a:ext uri="{FF2B5EF4-FFF2-40B4-BE49-F238E27FC236}">
                <a16:creationId xmlns:a16="http://schemas.microsoft.com/office/drawing/2014/main" id="{FA426C1F-CB0E-14F0-F772-A95A256CFE68}"/>
              </a:ext>
            </a:extLst>
          </p:cNvPr>
          <p:cNvSpPr txBox="1">
            <a:spLocks/>
          </p:cNvSpPr>
          <p:nvPr/>
        </p:nvSpPr>
        <p:spPr>
          <a:xfrm>
            <a:off x="982616" y="2146914"/>
            <a:ext cx="9180287" cy="805330"/>
          </a:xfrm>
          <a:prstGeom prst="rect">
            <a:avLst/>
          </a:prstGeom>
          <a:effectLst/>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3"/>
              </a:buClr>
              <a:buSzPct val="80000"/>
              <a:buFont typeface="Wingdings" pitchFamily="2" charset="2"/>
              <a:buNone/>
              <a:defRPr sz="4000" b="0" i="1" kern="1200">
                <a:solidFill>
                  <a:srgbClr val="32476E"/>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ts val="1000"/>
              </a:spcBef>
              <a:spcAft>
                <a:spcPts val="0"/>
              </a:spcAft>
              <a:buClr>
                <a:schemeClr val="accent3"/>
              </a:buClr>
              <a:buSzPct val="80000"/>
              <a:buFont typeface="Wingdings" pitchFamily="2" charset="2"/>
              <a:buNone/>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ts val="1000"/>
              </a:spcBef>
              <a:spcAft>
                <a:spcPts val="0"/>
              </a:spcAft>
              <a:buClr>
                <a:schemeClr val="accent3"/>
              </a:buClr>
              <a:buSzPct val="80000"/>
              <a:buFont typeface="Wingdings" pitchFamily="2" charset="2"/>
              <a:buNone/>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ts val="1000"/>
              </a:spcBef>
              <a:spcAft>
                <a:spcPts val="0"/>
              </a:spcAft>
              <a:buClr>
                <a:schemeClr val="accent3"/>
              </a:buClr>
              <a:buSzPct val="80000"/>
              <a:buFont typeface="Wingdings" pitchFamily="2" charset="2"/>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ts val="1000"/>
              </a:spcBef>
              <a:spcAft>
                <a:spcPts val="0"/>
              </a:spcAft>
              <a:buClr>
                <a:schemeClr val="accent3"/>
              </a:buClr>
              <a:buSzPct val="80000"/>
              <a:buFont typeface="Wingdings" pitchFamily="2" charset="2"/>
              <a:buNone/>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lumMod val="75000"/>
                    <a:lumOff val="25000"/>
                  </a:schemeClr>
                </a:solidFill>
                <a:latin typeface="+mn-lt"/>
                <a:ea typeface="+mn-ea"/>
                <a:cs typeface="+mn-cs"/>
              </a:defRPr>
            </a:lvl9pPr>
          </a:lstStyle>
          <a:p>
            <a:r>
              <a:rPr lang="en-US" sz="2000" dirty="0">
                <a:solidFill>
                  <a:srgbClr val="E46C3E"/>
                </a:solidFill>
                <a:latin typeface="Arial"/>
                <a:cs typeface="Arial"/>
              </a:rPr>
              <a:t>Jennifer Rennick, AIA, CEA – In Balance Green Consulting</a:t>
            </a:r>
          </a:p>
          <a:p>
            <a:r>
              <a:rPr lang="en-US" sz="2000" dirty="0">
                <a:solidFill>
                  <a:srgbClr val="E46C3E"/>
                </a:solidFill>
                <a:latin typeface="Arial"/>
                <a:cs typeface="Arial"/>
              </a:rPr>
              <a:t>Andy Pease, AIA, LEED AP BD+C – In Balance Green Consulting</a:t>
            </a:r>
          </a:p>
        </p:txBody>
      </p:sp>
    </p:spTree>
    <p:extLst>
      <p:ext uri="{BB962C8B-B14F-4D97-AF65-F5344CB8AC3E}">
        <p14:creationId xmlns:p14="http://schemas.microsoft.com/office/powerpoint/2010/main" val="899917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F4C6-5DB8-85DC-7682-0698313B4522}"/>
              </a:ext>
            </a:extLst>
          </p:cNvPr>
          <p:cNvSpPr>
            <a:spLocks noGrp="1"/>
          </p:cNvSpPr>
          <p:nvPr>
            <p:ph type="title"/>
          </p:nvPr>
        </p:nvSpPr>
        <p:spPr>
          <a:xfrm>
            <a:off x="132538" y="-7906"/>
            <a:ext cx="11592869" cy="757521"/>
          </a:xfrm>
        </p:spPr>
        <p:txBody>
          <a:bodyPr>
            <a:normAutofit/>
          </a:bodyPr>
          <a:lstStyle/>
          <a:p>
            <a:r>
              <a:rPr lang="en-US" sz="3200" dirty="0"/>
              <a:t>Vocabulary Review</a:t>
            </a:r>
          </a:p>
        </p:txBody>
      </p:sp>
      <p:sp>
        <p:nvSpPr>
          <p:cNvPr id="6" name="Content Placeholder 2">
            <a:extLst>
              <a:ext uri="{FF2B5EF4-FFF2-40B4-BE49-F238E27FC236}">
                <a16:creationId xmlns:a16="http://schemas.microsoft.com/office/drawing/2014/main" id="{7FC8AF98-7377-9D3A-BA66-55524742D0AF}"/>
              </a:ext>
            </a:extLst>
          </p:cNvPr>
          <p:cNvSpPr txBox="1">
            <a:spLocks/>
          </p:cNvSpPr>
          <p:nvPr/>
        </p:nvSpPr>
        <p:spPr>
          <a:xfrm>
            <a:off x="90840" y="864760"/>
            <a:ext cx="4157887" cy="5275686"/>
          </a:xfrm>
          <a:prstGeom prst="rect">
            <a:avLst/>
          </a:prstGeom>
        </p:spPr>
        <p:txBody>
          <a:bodyPr vert="horz" lIns="91440" tIns="45720" rIns="91440" bIns="45720" rtlCol="0">
            <a:noAutofit/>
          </a:bodyPr>
          <a:lst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5">
                  <a:lumMod val="75000"/>
                </a:schemeClr>
              </a:buClr>
              <a:buFont typeface="Wingdings" panose="05000000000000000000" pitchFamily="2" charset="2"/>
              <a:buChar char="§"/>
            </a:pPr>
            <a:r>
              <a:rPr lang="en-US" sz="2000" dirty="0"/>
              <a:t>ZNCD –Zero Net Carbon Design</a:t>
            </a:r>
          </a:p>
          <a:p>
            <a:pPr>
              <a:lnSpc>
                <a:spcPct val="100000"/>
              </a:lnSpc>
              <a:buClr>
                <a:schemeClr val="accent5">
                  <a:lumMod val="75000"/>
                </a:schemeClr>
              </a:buClr>
              <a:buFont typeface="Wingdings" panose="05000000000000000000" pitchFamily="2" charset="2"/>
              <a:buChar char="§"/>
            </a:pPr>
            <a:r>
              <a:rPr lang="en-US" sz="2000" dirty="0"/>
              <a:t>Operational Carbon</a:t>
            </a:r>
          </a:p>
          <a:p>
            <a:pPr marL="457200" lvl="1" indent="0">
              <a:lnSpc>
                <a:spcPct val="100000"/>
              </a:lnSpc>
              <a:buClr>
                <a:schemeClr val="accent5">
                  <a:lumMod val="75000"/>
                </a:schemeClr>
              </a:buClr>
              <a:buNone/>
            </a:pPr>
            <a:r>
              <a:rPr lang="en-US" sz="1600" dirty="0"/>
              <a:t>CO</a:t>
            </a:r>
            <a:r>
              <a:rPr lang="en-US" sz="1400" dirty="0"/>
              <a:t>2</a:t>
            </a:r>
            <a:r>
              <a:rPr lang="en-US" sz="1600" dirty="0"/>
              <a:t>e emissions related to building energy use</a:t>
            </a:r>
          </a:p>
          <a:p>
            <a:pPr>
              <a:lnSpc>
                <a:spcPct val="100000"/>
              </a:lnSpc>
              <a:buClr>
                <a:schemeClr val="accent5">
                  <a:lumMod val="75000"/>
                </a:schemeClr>
              </a:buClr>
              <a:buFont typeface="Wingdings" panose="05000000000000000000" pitchFamily="2" charset="2"/>
              <a:buChar char="§"/>
            </a:pPr>
            <a:r>
              <a:rPr lang="en-US" sz="2000" dirty="0"/>
              <a:t>Embodied Carbon</a:t>
            </a:r>
          </a:p>
          <a:p>
            <a:pPr marL="457200" lvl="1" indent="0">
              <a:lnSpc>
                <a:spcPct val="100000"/>
              </a:lnSpc>
              <a:buClr>
                <a:schemeClr val="accent5">
                  <a:lumMod val="75000"/>
                </a:schemeClr>
              </a:buClr>
              <a:buNone/>
            </a:pPr>
            <a:r>
              <a:rPr lang="en-US" sz="1600" dirty="0"/>
              <a:t>CO</a:t>
            </a:r>
            <a:r>
              <a:rPr lang="en-US" sz="1400" dirty="0"/>
              <a:t>2</a:t>
            </a:r>
            <a:r>
              <a:rPr lang="en-US" sz="1600" dirty="0"/>
              <a:t>e emissions related to building materials and construction</a:t>
            </a:r>
          </a:p>
          <a:p>
            <a:pPr>
              <a:lnSpc>
                <a:spcPct val="100000"/>
              </a:lnSpc>
              <a:buClr>
                <a:schemeClr val="accent5">
                  <a:lumMod val="75000"/>
                </a:schemeClr>
              </a:buClr>
              <a:buFont typeface="Wingdings" panose="05000000000000000000" pitchFamily="2" charset="2"/>
              <a:buChar char="§"/>
            </a:pPr>
            <a:r>
              <a:rPr lang="en-US" sz="2000" dirty="0"/>
              <a:t>Global Warming Potential (GWP)</a:t>
            </a:r>
          </a:p>
          <a:p>
            <a:pPr lvl="1">
              <a:lnSpc>
                <a:spcPct val="100000"/>
              </a:lnSpc>
              <a:buClr>
                <a:schemeClr val="accent5">
                  <a:lumMod val="75000"/>
                </a:schemeClr>
              </a:buClr>
              <a:buFont typeface="Wingdings" panose="05000000000000000000" pitchFamily="2" charset="2"/>
              <a:buChar char="§"/>
            </a:pPr>
            <a:r>
              <a:rPr lang="en-US" sz="1600" dirty="0"/>
              <a:t>Metric Using Carbon Dioxide Equivalent (CO</a:t>
            </a:r>
            <a:r>
              <a:rPr lang="en-US" sz="1200" dirty="0"/>
              <a:t>2</a:t>
            </a:r>
            <a:r>
              <a:rPr lang="en-US" sz="1600" dirty="0"/>
              <a:t>e) as Baseline of 1</a:t>
            </a:r>
          </a:p>
          <a:p>
            <a:pPr lvl="1">
              <a:lnSpc>
                <a:spcPct val="100000"/>
              </a:lnSpc>
              <a:buClr>
                <a:schemeClr val="accent5">
                  <a:lumMod val="75000"/>
                </a:schemeClr>
              </a:buClr>
              <a:buFont typeface="Wingdings" panose="05000000000000000000" pitchFamily="2" charset="2"/>
              <a:buChar char="§"/>
            </a:pPr>
            <a:r>
              <a:rPr lang="en-US" sz="1600" dirty="0"/>
              <a:t>Common Metric for Refrigerants</a:t>
            </a:r>
          </a:p>
          <a:p>
            <a:pPr>
              <a:lnSpc>
                <a:spcPct val="100000"/>
              </a:lnSpc>
              <a:buClr>
                <a:schemeClr val="accent5">
                  <a:lumMod val="75000"/>
                </a:schemeClr>
              </a:buClr>
              <a:buFont typeface="Wingdings" panose="05000000000000000000" pitchFamily="2" charset="2"/>
              <a:buChar char="§"/>
            </a:pPr>
            <a:r>
              <a:rPr lang="en-US" sz="2000" dirty="0"/>
              <a:t>Decarbonization</a:t>
            </a:r>
          </a:p>
          <a:p>
            <a:pPr marL="457200" lvl="1" indent="0">
              <a:lnSpc>
                <a:spcPct val="100000"/>
              </a:lnSpc>
              <a:buClr>
                <a:schemeClr val="accent5">
                  <a:lumMod val="75000"/>
                </a:schemeClr>
              </a:buClr>
              <a:buNone/>
            </a:pPr>
            <a:r>
              <a:rPr lang="en-US" sz="1600" dirty="0"/>
              <a:t>Elimination of CO</a:t>
            </a:r>
            <a:r>
              <a:rPr lang="en-US" sz="1400" dirty="0"/>
              <a:t>2</a:t>
            </a:r>
            <a:r>
              <a:rPr lang="en-US" sz="1600" dirty="0"/>
              <a:t>e emissions as a method of mitigating climate change</a:t>
            </a:r>
            <a:endParaRPr lang="en-US" sz="2000" dirty="0"/>
          </a:p>
        </p:txBody>
      </p:sp>
      <p:sp>
        <p:nvSpPr>
          <p:cNvPr id="10" name="Content Placeholder 2">
            <a:extLst>
              <a:ext uri="{FF2B5EF4-FFF2-40B4-BE49-F238E27FC236}">
                <a16:creationId xmlns:a16="http://schemas.microsoft.com/office/drawing/2014/main" id="{BC99C1F8-DE88-6BA7-9ACD-98BA5B496468}"/>
              </a:ext>
            </a:extLst>
          </p:cNvPr>
          <p:cNvSpPr txBox="1">
            <a:spLocks/>
          </p:cNvSpPr>
          <p:nvPr/>
        </p:nvSpPr>
        <p:spPr>
          <a:xfrm>
            <a:off x="4386345" y="823367"/>
            <a:ext cx="4027981" cy="4818833"/>
          </a:xfrm>
          <a:prstGeom prst="rect">
            <a:avLst/>
          </a:prstGeom>
        </p:spPr>
        <p:txBody>
          <a:bodyPr vert="horz" lIns="91440" tIns="45720" rIns="91440" bIns="45720" rtlCol="0">
            <a:noAutofit/>
          </a:bodyPr>
          <a:lst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5">
                  <a:lumMod val="75000"/>
                </a:schemeClr>
              </a:buClr>
              <a:buFont typeface="Wingdings" panose="05000000000000000000" pitchFamily="2" charset="2"/>
              <a:buChar char="§"/>
            </a:pPr>
            <a:r>
              <a:rPr lang="en-US" sz="2000" dirty="0"/>
              <a:t>Fossil Fuels</a:t>
            </a:r>
          </a:p>
          <a:p>
            <a:pPr marL="457200" lvl="1" indent="0">
              <a:lnSpc>
                <a:spcPct val="100000"/>
              </a:lnSpc>
              <a:buClr>
                <a:schemeClr val="accent5">
                  <a:lumMod val="75000"/>
                </a:schemeClr>
              </a:buClr>
              <a:buNone/>
            </a:pPr>
            <a:r>
              <a:rPr lang="en-US" sz="1600" dirty="0"/>
              <a:t>Oil, Gasoline, Diesel, Natural Gas, Propane, etc.</a:t>
            </a:r>
          </a:p>
          <a:p>
            <a:pPr>
              <a:lnSpc>
                <a:spcPct val="100000"/>
              </a:lnSpc>
              <a:buClr>
                <a:schemeClr val="accent5">
                  <a:lumMod val="75000"/>
                </a:schemeClr>
              </a:buClr>
              <a:buFont typeface="Wingdings" panose="05000000000000000000" pitchFamily="2" charset="2"/>
              <a:buChar char="§"/>
            </a:pPr>
            <a:r>
              <a:rPr lang="en-US" sz="2000" dirty="0"/>
              <a:t>‘Non-Combustion’ or High-GWP</a:t>
            </a:r>
          </a:p>
          <a:p>
            <a:pPr lvl="1">
              <a:lnSpc>
                <a:spcPct val="100000"/>
              </a:lnSpc>
              <a:buClr>
                <a:schemeClr val="accent5">
                  <a:lumMod val="75000"/>
                </a:schemeClr>
              </a:buClr>
              <a:buFont typeface="Wingdings" panose="05000000000000000000" pitchFamily="2" charset="2"/>
              <a:buChar char="§"/>
            </a:pPr>
            <a:r>
              <a:rPr lang="en-US" sz="1600" dirty="0"/>
              <a:t>Methane</a:t>
            </a:r>
            <a:endParaRPr lang="en-US" sz="4000" dirty="0"/>
          </a:p>
          <a:p>
            <a:pPr lvl="1">
              <a:lnSpc>
                <a:spcPct val="100000"/>
              </a:lnSpc>
              <a:buClr>
                <a:schemeClr val="accent5">
                  <a:lumMod val="75000"/>
                </a:schemeClr>
              </a:buClr>
              <a:buFont typeface="Wingdings" panose="05000000000000000000" pitchFamily="2" charset="2"/>
              <a:buChar char="§"/>
            </a:pPr>
            <a:r>
              <a:rPr lang="en-US" sz="1600" dirty="0"/>
              <a:t>Refrigerants</a:t>
            </a:r>
          </a:p>
          <a:p>
            <a:pPr>
              <a:lnSpc>
                <a:spcPct val="100000"/>
              </a:lnSpc>
              <a:buClr>
                <a:schemeClr val="accent5">
                  <a:lumMod val="75000"/>
                </a:schemeClr>
              </a:buClr>
              <a:buFont typeface="Wingdings" panose="05000000000000000000" pitchFamily="2" charset="2"/>
              <a:buChar char="§"/>
            </a:pPr>
            <a:r>
              <a:rPr lang="en-US" sz="2000" dirty="0"/>
              <a:t>Green House Gases (GHG):</a:t>
            </a:r>
          </a:p>
          <a:p>
            <a:pPr lvl="1">
              <a:lnSpc>
                <a:spcPct val="100000"/>
              </a:lnSpc>
              <a:buClr>
                <a:schemeClr val="accent5">
                  <a:lumMod val="75000"/>
                </a:schemeClr>
              </a:buClr>
              <a:buFont typeface="Wingdings" panose="05000000000000000000" pitchFamily="2" charset="2"/>
              <a:buChar char="§"/>
            </a:pPr>
            <a:r>
              <a:rPr lang="en-US" sz="1400" dirty="0"/>
              <a:t>CO</a:t>
            </a:r>
            <a:r>
              <a:rPr lang="en-US" sz="1200" dirty="0"/>
              <a:t>2</a:t>
            </a:r>
            <a:r>
              <a:rPr lang="en-US" sz="1400" dirty="0"/>
              <a:t> – Carbon Dioxide</a:t>
            </a:r>
          </a:p>
          <a:p>
            <a:pPr lvl="1">
              <a:lnSpc>
                <a:spcPct val="100000"/>
              </a:lnSpc>
              <a:buClr>
                <a:schemeClr val="accent5">
                  <a:lumMod val="75000"/>
                </a:schemeClr>
              </a:buClr>
              <a:buFont typeface="Wingdings" panose="05000000000000000000" pitchFamily="2" charset="2"/>
              <a:buChar char="§"/>
            </a:pPr>
            <a:r>
              <a:rPr lang="en-US" sz="1400" dirty="0"/>
              <a:t>CH</a:t>
            </a:r>
            <a:r>
              <a:rPr lang="en-US" sz="1200" dirty="0"/>
              <a:t>4</a:t>
            </a:r>
            <a:r>
              <a:rPr lang="en-US" sz="1400" dirty="0"/>
              <a:t> – Methane</a:t>
            </a:r>
          </a:p>
          <a:p>
            <a:pPr lvl="1">
              <a:lnSpc>
                <a:spcPct val="100000"/>
              </a:lnSpc>
              <a:buClr>
                <a:schemeClr val="accent5">
                  <a:lumMod val="75000"/>
                </a:schemeClr>
              </a:buClr>
              <a:buFont typeface="Wingdings" panose="05000000000000000000" pitchFamily="2" charset="2"/>
              <a:buChar char="§"/>
            </a:pPr>
            <a:r>
              <a:rPr lang="en-US" sz="1400" dirty="0"/>
              <a:t>N</a:t>
            </a:r>
            <a:r>
              <a:rPr lang="en-US" sz="1200" dirty="0"/>
              <a:t>2</a:t>
            </a:r>
            <a:r>
              <a:rPr lang="en-US" sz="1400" dirty="0"/>
              <a:t>O – Nitrous Oxide</a:t>
            </a:r>
          </a:p>
          <a:p>
            <a:pPr lvl="1">
              <a:lnSpc>
                <a:spcPct val="100000"/>
              </a:lnSpc>
              <a:buClr>
                <a:schemeClr val="accent5">
                  <a:lumMod val="75000"/>
                </a:schemeClr>
              </a:buClr>
              <a:buFont typeface="Wingdings" panose="05000000000000000000" pitchFamily="2" charset="2"/>
              <a:buChar char="§"/>
            </a:pPr>
            <a:r>
              <a:rPr lang="en-US" sz="1400" dirty="0"/>
              <a:t>HFCs – Hydrofluorocarbons</a:t>
            </a:r>
          </a:p>
          <a:p>
            <a:pPr lvl="1">
              <a:lnSpc>
                <a:spcPct val="100000"/>
              </a:lnSpc>
              <a:buClr>
                <a:schemeClr val="accent5">
                  <a:lumMod val="75000"/>
                </a:schemeClr>
              </a:buClr>
              <a:buFont typeface="Wingdings" panose="05000000000000000000" pitchFamily="2" charset="2"/>
              <a:buChar char="§"/>
            </a:pPr>
            <a:r>
              <a:rPr lang="en-US" sz="1400" dirty="0"/>
              <a:t>PFCs – Perfluorocarbons</a:t>
            </a:r>
          </a:p>
          <a:p>
            <a:pPr lvl="1">
              <a:lnSpc>
                <a:spcPct val="100000"/>
              </a:lnSpc>
              <a:buClr>
                <a:schemeClr val="accent5">
                  <a:lumMod val="75000"/>
                </a:schemeClr>
              </a:buClr>
              <a:buFont typeface="Wingdings" panose="05000000000000000000" pitchFamily="2" charset="2"/>
              <a:buChar char="§"/>
            </a:pPr>
            <a:r>
              <a:rPr lang="en-US" sz="1400" dirty="0"/>
              <a:t>SF</a:t>
            </a:r>
            <a:r>
              <a:rPr lang="en-US" sz="1200" dirty="0"/>
              <a:t>6</a:t>
            </a:r>
            <a:r>
              <a:rPr lang="en-US" sz="1400" dirty="0"/>
              <a:t> – Sulfur Hexafluoride</a:t>
            </a:r>
          </a:p>
          <a:p>
            <a:pPr lvl="1">
              <a:lnSpc>
                <a:spcPct val="100000"/>
              </a:lnSpc>
              <a:buClr>
                <a:schemeClr val="accent5">
                  <a:lumMod val="75000"/>
                </a:schemeClr>
              </a:buClr>
              <a:buFont typeface="Wingdings" panose="05000000000000000000" pitchFamily="2" charset="2"/>
              <a:buChar char="§"/>
            </a:pPr>
            <a:r>
              <a:rPr lang="en-US" sz="1400" dirty="0"/>
              <a:t>NF</a:t>
            </a:r>
            <a:r>
              <a:rPr lang="en-US" sz="1200" dirty="0"/>
              <a:t>3</a:t>
            </a:r>
            <a:r>
              <a:rPr lang="en-US" sz="1400" dirty="0"/>
              <a:t> – Nitrogen Trifluoride </a:t>
            </a:r>
          </a:p>
          <a:p>
            <a:pPr>
              <a:lnSpc>
                <a:spcPct val="100000"/>
              </a:lnSpc>
              <a:buClr>
                <a:schemeClr val="accent5">
                  <a:lumMod val="75000"/>
                </a:schemeClr>
              </a:buClr>
              <a:buFont typeface="Wingdings" panose="05000000000000000000" pitchFamily="2" charset="2"/>
              <a:buChar char="§"/>
            </a:pPr>
            <a:r>
              <a:rPr lang="en-US" sz="2000" dirty="0"/>
              <a:t>Clean Energy / Electricity</a:t>
            </a:r>
          </a:p>
          <a:p>
            <a:pPr marL="457200" lvl="1" indent="0">
              <a:lnSpc>
                <a:spcPct val="100000"/>
              </a:lnSpc>
              <a:buClr>
                <a:schemeClr val="accent5">
                  <a:lumMod val="75000"/>
                </a:schemeClr>
              </a:buClr>
              <a:buNone/>
            </a:pPr>
            <a:r>
              <a:rPr lang="en-US" sz="1600" dirty="0"/>
              <a:t>Energy Produced without Emissions</a:t>
            </a:r>
          </a:p>
          <a:p>
            <a:pPr>
              <a:lnSpc>
                <a:spcPct val="100000"/>
              </a:lnSpc>
              <a:buClr>
                <a:schemeClr val="accent5">
                  <a:lumMod val="75000"/>
                </a:schemeClr>
              </a:buClr>
              <a:buFont typeface="Wingdings" panose="05000000000000000000" pitchFamily="2" charset="2"/>
              <a:buChar char="§"/>
            </a:pPr>
            <a:r>
              <a:rPr lang="en-US" sz="2000" dirty="0"/>
              <a:t>Clean Fuel</a:t>
            </a:r>
          </a:p>
          <a:p>
            <a:pPr marL="457200" lvl="1" indent="0">
              <a:lnSpc>
                <a:spcPct val="100000"/>
              </a:lnSpc>
              <a:buClr>
                <a:schemeClr val="accent5">
                  <a:lumMod val="75000"/>
                </a:schemeClr>
              </a:buClr>
              <a:buNone/>
            </a:pPr>
            <a:r>
              <a:rPr lang="en-US" sz="1600" dirty="0"/>
              <a:t>Hydrogen (H</a:t>
            </a:r>
            <a:r>
              <a:rPr lang="en-US" sz="1400" dirty="0"/>
              <a:t>2</a:t>
            </a:r>
            <a:r>
              <a:rPr lang="en-US" sz="1600" dirty="0"/>
              <a:t>) Fuel Cells</a:t>
            </a:r>
            <a:endParaRPr lang="en-US" sz="2000" dirty="0"/>
          </a:p>
        </p:txBody>
      </p:sp>
      <p:sp>
        <p:nvSpPr>
          <p:cNvPr id="9" name="Content Placeholder 2">
            <a:extLst>
              <a:ext uri="{FF2B5EF4-FFF2-40B4-BE49-F238E27FC236}">
                <a16:creationId xmlns:a16="http://schemas.microsoft.com/office/drawing/2014/main" id="{F6D5DBB7-D5ED-2BE6-E119-7EF32946E737}"/>
              </a:ext>
            </a:extLst>
          </p:cNvPr>
          <p:cNvSpPr txBox="1">
            <a:spLocks/>
          </p:cNvSpPr>
          <p:nvPr/>
        </p:nvSpPr>
        <p:spPr>
          <a:xfrm>
            <a:off x="8650005" y="1093187"/>
            <a:ext cx="3409457" cy="4818833"/>
          </a:xfrm>
          <a:prstGeom prst="rect">
            <a:avLst/>
          </a:prstGeom>
        </p:spPr>
        <p:txBody>
          <a:bodyPr vert="horz" lIns="91440" tIns="45720" rIns="91440" bIns="45720" rtlCol="0">
            <a:noAutofit/>
          </a:bodyPr>
          <a:lst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5">
                  <a:lumMod val="75000"/>
                </a:schemeClr>
              </a:buClr>
              <a:buFont typeface="Wingdings" panose="05000000000000000000" pitchFamily="2" charset="2"/>
              <a:buChar char="§"/>
            </a:pPr>
            <a:r>
              <a:rPr lang="en-US" sz="1800" dirty="0"/>
              <a:t>NOAA – National Oceanic and Atmospheric Administration</a:t>
            </a:r>
          </a:p>
          <a:p>
            <a:pPr>
              <a:lnSpc>
                <a:spcPct val="100000"/>
              </a:lnSpc>
              <a:buClr>
                <a:schemeClr val="accent5">
                  <a:lumMod val="75000"/>
                </a:schemeClr>
              </a:buClr>
              <a:buFont typeface="Wingdings" panose="05000000000000000000" pitchFamily="2" charset="2"/>
              <a:buChar char="§"/>
            </a:pPr>
            <a:r>
              <a:rPr lang="en-US" sz="1800" dirty="0"/>
              <a:t>DOE – Department of Energy</a:t>
            </a:r>
          </a:p>
          <a:p>
            <a:pPr>
              <a:lnSpc>
                <a:spcPct val="100000"/>
              </a:lnSpc>
              <a:buClr>
                <a:schemeClr val="accent5">
                  <a:lumMod val="75000"/>
                </a:schemeClr>
              </a:buClr>
              <a:buFont typeface="Wingdings" panose="05000000000000000000" pitchFamily="2" charset="2"/>
              <a:buChar char="§"/>
            </a:pPr>
            <a:r>
              <a:rPr lang="en-US" sz="1800" dirty="0"/>
              <a:t>EIA – Energy Information Administration</a:t>
            </a:r>
          </a:p>
          <a:p>
            <a:pPr>
              <a:lnSpc>
                <a:spcPct val="100000"/>
              </a:lnSpc>
              <a:buClr>
                <a:schemeClr val="accent5">
                  <a:lumMod val="75000"/>
                </a:schemeClr>
              </a:buClr>
              <a:buFont typeface="Wingdings" panose="05000000000000000000" pitchFamily="2" charset="2"/>
              <a:buChar char="§"/>
            </a:pPr>
            <a:r>
              <a:rPr lang="en-US" sz="1800" dirty="0"/>
              <a:t>CARB – California Air Resources Board</a:t>
            </a:r>
          </a:p>
          <a:p>
            <a:pPr>
              <a:lnSpc>
                <a:spcPct val="100000"/>
              </a:lnSpc>
              <a:buClr>
                <a:schemeClr val="accent5">
                  <a:lumMod val="75000"/>
                </a:schemeClr>
              </a:buClr>
              <a:buFont typeface="Wingdings" panose="05000000000000000000" pitchFamily="2" charset="2"/>
              <a:buChar char="§"/>
            </a:pPr>
            <a:r>
              <a:rPr lang="en-US" sz="1800" dirty="0"/>
              <a:t>CEC – California Energy Commission </a:t>
            </a:r>
          </a:p>
          <a:p>
            <a:pPr>
              <a:lnSpc>
                <a:spcPct val="100000"/>
              </a:lnSpc>
              <a:buClr>
                <a:schemeClr val="accent5">
                  <a:lumMod val="75000"/>
                </a:schemeClr>
              </a:buClr>
              <a:buFont typeface="Wingdings" panose="05000000000000000000" pitchFamily="2" charset="2"/>
              <a:buChar char="§"/>
            </a:pPr>
            <a:r>
              <a:rPr lang="en-US" sz="1800" dirty="0"/>
              <a:t>CAISO –California Independent Systems Operator</a:t>
            </a:r>
          </a:p>
        </p:txBody>
      </p:sp>
    </p:spTree>
    <p:extLst>
      <p:ext uri="{BB962C8B-B14F-4D97-AF65-F5344CB8AC3E}">
        <p14:creationId xmlns:p14="http://schemas.microsoft.com/office/powerpoint/2010/main" val="152281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E562-1C99-DEC3-86BA-745E57397BFA}"/>
              </a:ext>
            </a:extLst>
          </p:cNvPr>
          <p:cNvSpPr>
            <a:spLocks noGrp="1"/>
          </p:cNvSpPr>
          <p:nvPr>
            <p:ph type="title"/>
          </p:nvPr>
        </p:nvSpPr>
        <p:spPr>
          <a:xfrm>
            <a:off x="280688" y="226354"/>
            <a:ext cx="10515600" cy="563785"/>
          </a:xfrm>
        </p:spPr>
        <p:txBody>
          <a:bodyPr>
            <a:normAutofit/>
          </a:bodyPr>
          <a:lstStyle/>
          <a:p>
            <a:r>
              <a:rPr lang="en-US" sz="3200" dirty="0"/>
              <a:t>People, Buildings and Everything</a:t>
            </a:r>
          </a:p>
        </p:txBody>
      </p:sp>
      <p:grpSp>
        <p:nvGrpSpPr>
          <p:cNvPr id="13" name="Group 12">
            <a:extLst>
              <a:ext uri="{FF2B5EF4-FFF2-40B4-BE49-F238E27FC236}">
                <a16:creationId xmlns:a16="http://schemas.microsoft.com/office/drawing/2014/main" id="{55E3DD44-EE23-181E-2EB7-6093F55C6AB3}"/>
              </a:ext>
            </a:extLst>
          </p:cNvPr>
          <p:cNvGrpSpPr/>
          <p:nvPr/>
        </p:nvGrpSpPr>
        <p:grpSpPr>
          <a:xfrm>
            <a:off x="6719588" y="1770534"/>
            <a:ext cx="831869" cy="1239803"/>
            <a:chOff x="5238750" y="2835068"/>
            <a:chExt cx="300990" cy="523447"/>
          </a:xfrm>
        </p:grpSpPr>
        <p:sp>
          <p:nvSpPr>
            <p:cNvPr id="4" name="Smiley Face 3">
              <a:extLst>
                <a:ext uri="{FF2B5EF4-FFF2-40B4-BE49-F238E27FC236}">
                  <a16:creationId xmlns:a16="http://schemas.microsoft.com/office/drawing/2014/main" id="{3C9D297F-4BD7-B496-A2B1-91ED5CC5C2A2}"/>
                </a:ext>
              </a:extLst>
            </p:cNvPr>
            <p:cNvSpPr/>
            <p:nvPr/>
          </p:nvSpPr>
          <p:spPr>
            <a:xfrm>
              <a:off x="5298954" y="2835068"/>
              <a:ext cx="142479" cy="151257"/>
            </a:xfrm>
            <a:prstGeom prst="smileyFac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4CE47A1-470D-5663-A87F-D31144F50538}"/>
                </a:ext>
              </a:extLst>
            </p:cNvPr>
            <p:cNvCxnSpPr>
              <a:cxnSpLocks/>
            </p:cNvCxnSpPr>
            <p:nvPr/>
          </p:nvCxnSpPr>
          <p:spPr>
            <a:xfrm>
              <a:off x="5370195" y="2990088"/>
              <a:ext cx="0" cy="1512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B2899E0C-D4E6-7F28-9FE1-5EB970D7CBF5}"/>
                </a:ext>
              </a:extLst>
            </p:cNvPr>
            <p:cNvSpPr/>
            <p:nvPr/>
          </p:nvSpPr>
          <p:spPr>
            <a:xfrm>
              <a:off x="5238750" y="3020960"/>
              <a:ext cx="300990" cy="29195"/>
            </a:xfrm>
            <a:custGeom>
              <a:avLst/>
              <a:gdLst>
                <a:gd name="connsiteX0" fmla="*/ 0 w 300990"/>
                <a:gd name="connsiteY0" fmla="*/ 0 h 29195"/>
                <a:gd name="connsiteX1" fmla="*/ 68580 w 300990"/>
                <a:gd name="connsiteY1" fmla="*/ 9525 h 29195"/>
                <a:gd name="connsiteX2" fmla="*/ 158115 w 300990"/>
                <a:gd name="connsiteY2" fmla="*/ 19050 h 29195"/>
                <a:gd name="connsiteX3" fmla="*/ 186690 w 300990"/>
                <a:gd name="connsiteY3" fmla="*/ 22860 h 29195"/>
                <a:gd name="connsiteX4" fmla="*/ 217170 w 300990"/>
                <a:gd name="connsiteY4" fmla="*/ 28575 h 29195"/>
                <a:gd name="connsiteX5" fmla="*/ 300990 w 300990"/>
                <a:gd name="connsiteY5" fmla="*/ 28575 h 2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990" h="29195">
                  <a:moveTo>
                    <a:pt x="0" y="0"/>
                  </a:moveTo>
                  <a:cubicBezTo>
                    <a:pt x="52512" y="3751"/>
                    <a:pt x="-705" y="-1018"/>
                    <a:pt x="68580" y="9525"/>
                  </a:cubicBezTo>
                  <a:cubicBezTo>
                    <a:pt x="118105" y="17061"/>
                    <a:pt x="109253" y="13907"/>
                    <a:pt x="158115" y="19050"/>
                  </a:cubicBezTo>
                  <a:cubicBezTo>
                    <a:pt x="167671" y="20056"/>
                    <a:pt x="177203" y="21330"/>
                    <a:pt x="186690" y="22860"/>
                  </a:cubicBezTo>
                  <a:cubicBezTo>
                    <a:pt x="196895" y="24506"/>
                    <a:pt x="206846" y="28059"/>
                    <a:pt x="217170" y="28575"/>
                  </a:cubicBezTo>
                  <a:cubicBezTo>
                    <a:pt x="245075" y="29970"/>
                    <a:pt x="273050" y="28575"/>
                    <a:pt x="300990" y="28575"/>
                  </a:cubicBezTo>
                </a:path>
              </a:pathLst>
            </a:cu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9302A4C-2700-BBCB-83CE-A1657D5FA400}"/>
                </a:ext>
              </a:extLst>
            </p:cNvPr>
            <p:cNvSpPr/>
            <p:nvPr/>
          </p:nvSpPr>
          <p:spPr>
            <a:xfrm>
              <a:off x="5318564" y="3141346"/>
              <a:ext cx="51631" cy="217169"/>
            </a:xfrm>
            <a:custGeom>
              <a:avLst/>
              <a:gdLst>
                <a:gd name="connsiteX0" fmla="*/ 51631 w 51631"/>
                <a:gd name="connsiteY0" fmla="*/ 0 h 158115"/>
                <a:gd name="connsiteX1" fmla="*/ 44011 w 51631"/>
                <a:gd name="connsiteY1" fmla="*/ 20955 h 158115"/>
                <a:gd name="connsiteX2" fmla="*/ 36391 w 51631"/>
                <a:gd name="connsiteY2" fmla="*/ 45720 h 158115"/>
                <a:gd name="connsiteX3" fmla="*/ 24961 w 51631"/>
                <a:gd name="connsiteY3" fmla="*/ 74295 h 158115"/>
                <a:gd name="connsiteX4" fmla="*/ 15436 w 51631"/>
                <a:gd name="connsiteY4" fmla="*/ 104775 h 158115"/>
                <a:gd name="connsiteX5" fmla="*/ 13531 w 51631"/>
                <a:gd name="connsiteY5" fmla="*/ 114300 h 158115"/>
                <a:gd name="connsiteX6" fmla="*/ 9721 w 51631"/>
                <a:gd name="connsiteY6" fmla="*/ 120015 h 158115"/>
                <a:gd name="connsiteX7" fmla="*/ 2101 w 51631"/>
                <a:gd name="connsiteY7" fmla="*/ 139065 h 158115"/>
                <a:gd name="connsiteX8" fmla="*/ 196 w 51631"/>
                <a:gd name="connsiteY8" fmla="*/ 144780 h 158115"/>
                <a:gd name="connsiteX9" fmla="*/ 196 w 51631"/>
                <a:gd name="connsiteY9" fmla="*/ 158115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31" h="158115">
                  <a:moveTo>
                    <a:pt x="51631" y="0"/>
                  </a:moveTo>
                  <a:cubicBezTo>
                    <a:pt x="40513" y="33353"/>
                    <a:pt x="54614" y="-8203"/>
                    <a:pt x="44011" y="20955"/>
                  </a:cubicBezTo>
                  <a:cubicBezTo>
                    <a:pt x="35474" y="44431"/>
                    <a:pt x="45063" y="19705"/>
                    <a:pt x="36391" y="45720"/>
                  </a:cubicBezTo>
                  <a:cubicBezTo>
                    <a:pt x="32684" y="56840"/>
                    <a:pt x="29509" y="63682"/>
                    <a:pt x="24961" y="74295"/>
                  </a:cubicBezTo>
                  <a:cubicBezTo>
                    <a:pt x="21079" y="97585"/>
                    <a:pt x="26000" y="73084"/>
                    <a:pt x="15436" y="104775"/>
                  </a:cubicBezTo>
                  <a:cubicBezTo>
                    <a:pt x="14412" y="107847"/>
                    <a:pt x="14668" y="111268"/>
                    <a:pt x="13531" y="114300"/>
                  </a:cubicBezTo>
                  <a:cubicBezTo>
                    <a:pt x="12727" y="116444"/>
                    <a:pt x="10680" y="117936"/>
                    <a:pt x="9721" y="120015"/>
                  </a:cubicBezTo>
                  <a:cubicBezTo>
                    <a:pt x="6855" y="126225"/>
                    <a:pt x="4264" y="132577"/>
                    <a:pt x="2101" y="139065"/>
                  </a:cubicBezTo>
                  <a:cubicBezTo>
                    <a:pt x="1466" y="140970"/>
                    <a:pt x="396" y="142782"/>
                    <a:pt x="196" y="144780"/>
                  </a:cubicBezTo>
                  <a:cubicBezTo>
                    <a:pt x="-246" y="149203"/>
                    <a:pt x="196" y="153670"/>
                    <a:pt x="196" y="158115"/>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4562438-4CC8-2356-033B-14798E85383A}"/>
                </a:ext>
              </a:extLst>
            </p:cNvPr>
            <p:cNvSpPr/>
            <p:nvPr/>
          </p:nvSpPr>
          <p:spPr>
            <a:xfrm flipH="1">
              <a:off x="5370194" y="3141345"/>
              <a:ext cx="89535" cy="217169"/>
            </a:xfrm>
            <a:custGeom>
              <a:avLst/>
              <a:gdLst>
                <a:gd name="connsiteX0" fmla="*/ 51631 w 51631"/>
                <a:gd name="connsiteY0" fmla="*/ 0 h 158115"/>
                <a:gd name="connsiteX1" fmla="*/ 44011 w 51631"/>
                <a:gd name="connsiteY1" fmla="*/ 20955 h 158115"/>
                <a:gd name="connsiteX2" fmla="*/ 36391 w 51631"/>
                <a:gd name="connsiteY2" fmla="*/ 45720 h 158115"/>
                <a:gd name="connsiteX3" fmla="*/ 24961 w 51631"/>
                <a:gd name="connsiteY3" fmla="*/ 74295 h 158115"/>
                <a:gd name="connsiteX4" fmla="*/ 15436 w 51631"/>
                <a:gd name="connsiteY4" fmla="*/ 104775 h 158115"/>
                <a:gd name="connsiteX5" fmla="*/ 13531 w 51631"/>
                <a:gd name="connsiteY5" fmla="*/ 114300 h 158115"/>
                <a:gd name="connsiteX6" fmla="*/ 9721 w 51631"/>
                <a:gd name="connsiteY6" fmla="*/ 120015 h 158115"/>
                <a:gd name="connsiteX7" fmla="*/ 2101 w 51631"/>
                <a:gd name="connsiteY7" fmla="*/ 139065 h 158115"/>
                <a:gd name="connsiteX8" fmla="*/ 196 w 51631"/>
                <a:gd name="connsiteY8" fmla="*/ 144780 h 158115"/>
                <a:gd name="connsiteX9" fmla="*/ 196 w 51631"/>
                <a:gd name="connsiteY9" fmla="*/ 158115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31" h="158115">
                  <a:moveTo>
                    <a:pt x="51631" y="0"/>
                  </a:moveTo>
                  <a:cubicBezTo>
                    <a:pt x="40513" y="33353"/>
                    <a:pt x="54614" y="-8203"/>
                    <a:pt x="44011" y="20955"/>
                  </a:cubicBezTo>
                  <a:cubicBezTo>
                    <a:pt x="35474" y="44431"/>
                    <a:pt x="45063" y="19705"/>
                    <a:pt x="36391" y="45720"/>
                  </a:cubicBezTo>
                  <a:cubicBezTo>
                    <a:pt x="32684" y="56840"/>
                    <a:pt x="29509" y="63682"/>
                    <a:pt x="24961" y="74295"/>
                  </a:cubicBezTo>
                  <a:cubicBezTo>
                    <a:pt x="21079" y="97585"/>
                    <a:pt x="26000" y="73084"/>
                    <a:pt x="15436" y="104775"/>
                  </a:cubicBezTo>
                  <a:cubicBezTo>
                    <a:pt x="14412" y="107847"/>
                    <a:pt x="14668" y="111268"/>
                    <a:pt x="13531" y="114300"/>
                  </a:cubicBezTo>
                  <a:cubicBezTo>
                    <a:pt x="12727" y="116444"/>
                    <a:pt x="10680" y="117936"/>
                    <a:pt x="9721" y="120015"/>
                  </a:cubicBezTo>
                  <a:cubicBezTo>
                    <a:pt x="6855" y="126225"/>
                    <a:pt x="4264" y="132577"/>
                    <a:pt x="2101" y="139065"/>
                  </a:cubicBezTo>
                  <a:cubicBezTo>
                    <a:pt x="1466" y="140970"/>
                    <a:pt x="396" y="142782"/>
                    <a:pt x="196" y="144780"/>
                  </a:cubicBezTo>
                  <a:cubicBezTo>
                    <a:pt x="-246" y="149203"/>
                    <a:pt x="196" y="153670"/>
                    <a:pt x="196" y="158115"/>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D22A6254-2118-C1B1-3772-26D745D83F14}"/>
              </a:ext>
            </a:extLst>
          </p:cNvPr>
          <p:cNvGrpSpPr/>
          <p:nvPr/>
        </p:nvGrpSpPr>
        <p:grpSpPr>
          <a:xfrm>
            <a:off x="4644904" y="1412198"/>
            <a:ext cx="1968528" cy="1953825"/>
            <a:chOff x="3525819" y="1614087"/>
            <a:chExt cx="1968528" cy="1953825"/>
          </a:xfrm>
        </p:grpSpPr>
        <p:pic>
          <p:nvPicPr>
            <p:cNvPr id="17" name="Graphic 16" descr="Home">
              <a:extLst>
                <a:ext uri="{FF2B5EF4-FFF2-40B4-BE49-F238E27FC236}">
                  <a16:creationId xmlns:a16="http://schemas.microsoft.com/office/drawing/2014/main" id="{E0923DB3-01C8-D43C-4F57-1A0EE29B1C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96779" y="1614087"/>
              <a:ext cx="1419692" cy="1419692"/>
            </a:xfrm>
            <a:prstGeom prst="rect">
              <a:avLst/>
            </a:prstGeom>
          </p:spPr>
        </p:pic>
        <p:sp>
          <p:nvSpPr>
            <p:cNvPr id="32" name="TextBox 31">
              <a:extLst>
                <a:ext uri="{FF2B5EF4-FFF2-40B4-BE49-F238E27FC236}">
                  <a16:creationId xmlns:a16="http://schemas.microsoft.com/office/drawing/2014/main" id="{9E85A307-7630-400B-01EF-E664E4B9FE8F}"/>
                </a:ext>
              </a:extLst>
            </p:cNvPr>
            <p:cNvSpPr txBox="1"/>
            <p:nvPr/>
          </p:nvSpPr>
          <p:spPr>
            <a:xfrm>
              <a:off x="3985895" y="2874054"/>
              <a:ext cx="1263155" cy="352198"/>
            </a:xfrm>
            <a:prstGeom prst="rect">
              <a:avLst/>
            </a:prstGeom>
            <a:effectLst/>
          </p:spPr>
          <p:txBody>
            <a:bodyPr vert="horz" wrap="square" lIns="91440" tIns="45720" rIns="91440" bIns="45720" rtlCol="0">
              <a:noAutofit/>
            </a:bodyPr>
            <a:lstStyle/>
            <a:p>
              <a:pPr algn="l"/>
              <a:r>
                <a:rPr lang="en-US" sz="2500" i="0" dirty="0"/>
                <a:t>Shelter</a:t>
              </a:r>
            </a:p>
          </p:txBody>
        </p:sp>
        <p:sp>
          <p:nvSpPr>
            <p:cNvPr id="35" name="Oval 34">
              <a:extLst>
                <a:ext uri="{FF2B5EF4-FFF2-40B4-BE49-F238E27FC236}">
                  <a16:creationId xmlns:a16="http://schemas.microsoft.com/office/drawing/2014/main" id="{E8A02DB9-4B4D-A5B0-08D9-B63372AAA815}"/>
                </a:ext>
              </a:extLst>
            </p:cNvPr>
            <p:cNvSpPr/>
            <p:nvPr/>
          </p:nvSpPr>
          <p:spPr>
            <a:xfrm>
              <a:off x="3525819" y="1614087"/>
              <a:ext cx="1968528" cy="195382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F12D2BAE-E7D9-6102-59B1-B2BE885E8A4D}"/>
              </a:ext>
            </a:extLst>
          </p:cNvPr>
          <p:cNvGrpSpPr/>
          <p:nvPr/>
        </p:nvGrpSpPr>
        <p:grpSpPr>
          <a:xfrm>
            <a:off x="8173406" y="1136836"/>
            <a:ext cx="1402849" cy="1284110"/>
            <a:chOff x="6965627" y="1276450"/>
            <a:chExt cx="1402849" cy="1284110"/>
          </a:xfrm>
        </p:grpSpPr>
        <p:sp>
          <p:nvSpPr>
            <p:cNvPr id="34" name="TextBox 33">
              <a:extLst>
                <a:ext uri="{FF2B5EF4-FFF2-40B4-BE49-F238E27FC236}">
                  <a16:creationId xmlns:a16="http://schemas.microsoft.com/office/drawing/2014/main" id="{FEA18AA4-A61C-100B-C328-ED8F77DB7E74}"/>
                </a:ext>
              </a:extLst>
            </p:cNvPr>
            <p:cNvSpPr txBox="1"/>
            <p:nvPr/>
          </p:nvSpPr>
          <p:spPr>
            <a:xfrm>
              <a:off x="7105321" y="1980253"/>
              <a:ext cx="1263155" cy="352198"/>
            </a:xfrm>
            <a:prstGeom prst="rect">
              <a:avLst/>
            </a:prstGeom>
            <a:effectLst/>
          </p:spPr>
          <p:txBody>
            <a:bodyPr vert="horz" wrap="square" lIns="91440" tIns="45720" rIns="91440" bIns="45720" rtlCol="0">
              <a:noAutofit/>
            </a:bodyPr>
            <a:lstStyle/>
            <a:p>
              <a:pPr algn="l"/>
              <a:r>
                <a:rPr lang="en-US" sz="2500" i="0" dirty="0"/>
                <a:t>Water</a:t>
              </a:r>
            </a:p>
          </p:txBody>
        </p:sp>
        <p:pic>
          <p:nvPicPr>
            <p:cNvPr id="43" name="Graphic 42" descr="Rain">
              <a:extLst>
                <a:ext uri="{FF2B5EF4-FFF2-40B4-BE49-F238E27FC236}">
                  <a16:creationId xmlns:a16="http://schemas.microsoft.com/office/drawing/2014/main" id="{7C202409-09E5-6F82-99CD-1CFEF1A375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62729" y="1276450"/>
              <a:ext cx="914400" cy="914400"/>
            </a:xfrm>
            <a:prstGeom prst="rect">
              <a:avLst/>
            </a:prstGeom>
          </p:spPr>
        </p:pic>
        <p:sp>
          <p:nvSpPr>
            <p:cNvPr id="52" name="Oval 51">
              <a:extLst>
                <a:ext uri="{FF2B5EF4-FFF2-40B4-BE49-F238E27FC236}">
                  <a16:creationId xmlns:a16="http://schemas.microsoft.com/office/drawing/2014/main" id="{8DCDC361-9145-47EC-9839-E1EC851D8ABC}"/>
                </a:ext>
              </a:extLst>
            </p:cNvPr>
            <p:cNvSpPr/>
            <p:nvPr/>
          </p:nvSpPr>
          <p:spPr>
            <a:xfrm>
              <a:off x="6965627" y="1306841"/>
              <a:ext cx="1263154" cy="12537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1F889E05-DE82-089D-7E5F-E0CB167DD35C}"/>
              </a:ext>
            </a:extLst>
          </p:cNvPr>
          <p:cNvGrpSpPr/>
          <p:nvPr/>
        </p:nvGrpSpPr>
        <p:grpSpPr>
          <a:xfrm>
            <a:off x="7491849" y="2465124"/>
            <a:ext cx="1530311" cy="1254738"/>
            <a:chOff x="6310749" y="2414324"/>
            <a:chExt cx="1530311" cy="1254738"/>
          </a:xfrm>
        </p:grpSpPr>
        <p:pic>
          <p:nvPicPr>
            <p:cNvPr id="23" name="Graphic 22" descr="Corn">
              <a:extLst>
                <a:ext uri="{FF2B5EF4-FFF2-40B4-BE49-F238E27FC236}">
                  <a16:creationId xmlns:a16="http://schemas.microsoft.com/office/drawing/2014/main" id="{B570E40B-561A-39E4-2AA7-45911A314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8077" y="2414324"/>
              <a:ext cx="914400" cy="914400"/>
            </a:xfrm>
            <a:prstGeom prst="rect">
              <a:avLst/>
            </a:prstGeom>
          </p:spPr>
        </p:pic>
        <p:sp>
          <p:nvSpPr>
            <p:cNvPr id="33" name="TextBox 32">
              <a:extLst>
                <a:ext uri="{FF2B5EF4-FFF2-40B4-BE49-F238E27FC236}">
                  <a16:creationId xmlns:a16="http://schemas.microsoft.com/office/drawing/2014/main" id="{EF1B0F80-09B8-2D45-E615-CF54528B463A}"/>
                </a:ext>
              </a:extLst>
            </p:cNvPr>
            <p:cNvSpPr txBox="1"/>
            <p:nvPr/>
          </p:nvSpPr>
          <p:spPr>
            <a:xfrm>
              <a:off x="6577905" y="3175884"/>
              <a:ext cx="1263155" cy="352198"/>
            </a:xfrm>
            <a:prstGeom prst="rect">
              <a:avLst/>
            </a:prstGeom>
            <a:effectLst/>
          </p:spPr>
          <p:txBody>
            <a:bodyPr vert="horz" wrap="square" lIns="91440" tIns="45720" rIns="91440" bIns="45720" rtlCol="0">
              <a:noAutofit/>
            </a:bodyPr>
            <a:lstStyle/>
            <a:p>
              <a:pPr algn="l"/>
              <a:r>
                <a:rPr lang="en-US" sz="2500" i="0" dirty="0"/>
                <a:t>Food</a:t>
              </a:r>
            </a:p>
          </p:txBody>
        </p:sp>
        <p:sp>
          <p:nvSpPr>
            <p:cNvPr id="53" name="Oval 52">
              <a:extLst>
                <a:ext uri="{FF2B5EF4-FFF2-40B4-BE49-F238E27FC236}">
                  <a16:creationId xmlns:a16="http://schemas.microsoft.com/office/drawing/2014/main" id="{82305E8D-AC41-1B25-ECA3-88022401221F}"/>
                </a:ext>
              </a:extLst>
            </p:cNvPr>
            <p:cNvSpPr/>
            <p:nvPr/>
          </p:nvSpPr>
          <p:spPr>
            <a:xfrm>
              <a:off x="6310749" y="2415343"/>
              <a:ext cx="1263154" cy="12537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1E8EF23-3E40-48FB-B5D6-BFB1DF3E38BA}"/>
              </a:ext>
            </a:extLst>
          </p:cNvPr>
          <p:cNvGrpSpPr/>
          <p:nvPr/>
        </p:nvGrpSpPr>
        <p:grpSpPr>
          <a:xfrm>
            <a:off x="1792098" y="1043029"/>
            <a:ext cx="4578324" cy="2000053"/>
            <a:chOff x="1792098" y="1043029"/>
            <a:chExt cx="4578324" cy="2000053"/>
          </a:xfrm>
        </p:grpSpPr>
        <p:sp>
          <p:nvSpPr>
            <p:cNvPr id="67" name="TextBox 66">
              <a:extLst>
                <a:ext uri="{FF2B5EF4-FFF2-40B4-BE49-F238E27FC236}">
                  <a16:creationId xmlns:a16="http://schemas.microsoft.com/office/drawing/2014/main" id="{6ADA2D22-33A5-6FF8-5382-0E6D9E3E09FA}"/>
                </a:ext>
              </a:extLst>
            </p:cNvPr>
            <p:cNvSpPr txBox="1"/>
            <p:nvPr/>
          </p:nvSpPr>
          <p:spPr>
            <a:xfrm>
              <a:off x="4978502" y="2673372"/>
              <a:ext cx="1391920" cy="369710"/>
            </a:xfrm>
            <a:prstGeom prst="rect">
              <a:avLst/>
            </a:prstGeom>
            <a:solidFill>
              <a:schemeClr val="bg1"/>
            </a:solidFill>
            <a:effectLst/>
          </p:spPr>
          <p:txBody>
            <a:bodyPr vert="horz" wrap="square" lIns="91440" tIns="45720" rIns="91440" bIns="45720" rtlCol="0">
              <a:noAutofit/>
            </a:bodyPr>
            <a:lstStyle/>
            <a:p>
              <a:pPr algn="l"/>
              <a:r>
                <a:rPr lang="en-US" sz="2500" i="0" dirty="0"/>
                <a:t>Buildings</a:t>
              </a:r>
            </a:p>
          </p:txBody>
        </p:sp>
        <mc:AlternateContent xmlns:mc="http://schemas.openxmlformats.org/markup-compatibility/2006" xmlns:p14="http://schemas.microsoft.com/office/powerpoint/2010/main">
          <mc:Choice Requires="p14">
            <p:contentPart p14:bwMode="auto" r:id="rId8">
              <p14:nvContentPartPr>
                <p14:cNvPr id="68" name="Ink 67">
                  <a:extLst>
                    <a:ext uri="{FF2B5EF4-FFF2-40B4-BE49-F238E27FC236}">
                      <a16:creationId xmlns:a16="http://schemas.microsoft.com/office/drawing/2014/main" id="{EA39687B-B1E0-D02C-FDB8-8FB06E128412}"/>
                    </a:ext>
                  </a:extLst>
                </p14:cNvPr>
                <p14:cNvContentPartPr/>
                <p14:nvPr/>
              </p14:nvContentPartPr>
              <p14:xfrm>
                <a:off x="5101625" y="2931774"/>
                <a:ext cx="1098720" cy="38880"/>
              </p14:xfrm>
            </p:contentPart>
          </mc:Choice>
          <mc:Fallback xmlns="">
            <p:pic>
              <p:nvPicPr>
                <p:cNvPr id="68" name="Ink 67">
                  <a:extLst>
                    <a:ext uri="{FF2B5EF4-FFF2-40B4-BE49-F238E27FC236}">
                      <a16:creationId xmlns:a16="http://schemas.microsoft.com/office/drawing/2014/main" id="{EA39687B-B1E0-D02C-FDB8-8FB06E128412}"/>
                    </a:ext>
                  </a:extLst>
                </p:cNvPr>
                <p:cNvPicPr/>
                <p:nvPr/>
              </p:nvPicPr>
              <p:blipFill>
                <a:blip r:embed="rId9"/>
                <a:stretch>
                  <a:fillRect/>
                </a:stretch>
              </p:blipFill>
              <p:spPr>
                <a:xfrm>
                  <a:off x="5047625" y="2824765"/>
                  <a:ext cx="1206360" cy="252542"/>
                </a:xfrm>
                <a:prstGeom prst="rect">
                  <a:avLst/>
                </a:prstGeom>
              </p:spPr>
            </p:pic>
          </mc:Fallback>
        </mc:AlternateContent>
        <p:sp>
          <p:nvSpPr>
            <p:cNvPr id="3" name="TextBox 2">
              <a:extLst>
                <a:ext uri="{FF2B5EF4-FFF2-40B4-BE49-F238E27FC236}">
                  <a16:creationId xmlns:a16="http://schemas.microsoft.com/office/drawing/2014/main" id="{8FC08DA3-F8C2-0FB4-D85A-AB245CDA47E7}"/>
                </a:ext>
              </a:extLst>
            </p:cNvPr>
            <p:cNvSpPr txBox="1"/>
            <p:nvPr/>
          </p:nvSpPr>
          <p:spPr>
            <a:xfrm>
              <a:off x="1792098" y="1043029"/>
              <a:ext cx="4095703" cy="1567213"/>
            </a:xfrm>
            <a:prstGeom prst="rect">
              <a:avLst/>
            </a:prstGeom>
            <a:effectLst/>
          </p:spPr>
          <p:txBody>
            <a:bodyPr vert="horz" wrap="square" lIns="91440" tIns="45720" rIns="91440" bIns="45720" rtlCol="0">
              <a:noAutofit/>
            </a:bodyPr>
            <a:lstStyle/>
            <a:p>
              <a:pPr algn="l"/>
              <a:r>
                <a:rPr lang="en-US" sz="2000" i="0" dirty="0"/>
                <a:t>Operational and Embodied </a:t>
              </a:r>
              <a:r>
                <a:rPr lang="en-US" sz="2000" dirty="0"/>
                <a:t>Impacts</a:t>
              </a:r>
            </a:p>
            <a:p>
              <a:pPr marL="342900" indent="-342900" algn="l">
                <a:buFont typeface="Arial" panose="020B0604020202020204" pitchFamily="34" charset="0"/>
                <a:buChar char="•"/>
              </a:pPr>
              <a:r>
                <a:rPr lang="en-US" sz="2000" i="0" dirty="0"/>
                <a:t>Electricity</a:t>
              </a:r>
            </a:p>
            <a:p>
              <a:pPr marL="342900" indent="-342900" algn="l">
                <a:buFont typeface="Arial" panose="020B0604020202020204" pitchFamily="34" charset="0"/>
                <a:buChar char="•"/>
              </a:pPr>
              <a:r>
                <a:rPr lang="en-US" sz="2000" dirty="0"/>
                <a:t>Natural Gas</a:t>
              </a:r>
            </a:p>
            <a:p>
              <a:pPr marL="342900" indent="-342900" algn="l">
                <a:buFont typeface="Arial" panose="020B0604020202020204" pitchFamily="34" charset="0"/>
                <a:buChar char="•"/>
              </a:pPr>
              <a:r>
                <a:rPr lang="en-US" sz="2000" i="0" dirty="0"/>
                <a:t>Refrigerants</a:t>
              </a:r>
            </a:p>
            <a:p>
              <a:pPr marL="342900" indent="-342900" algn="l">
                <a:buFont typeface="Arial" panose="020B0604020202020204" pitchFamily="34" charset="0"/>
                <a:buChar char="•"/>
              </a:pPr>
              <a:r>
                <a:rPr lang="en-US" sz="2000" dirty="0"/>
                <a:t>Building Materials and Manufacturing</a:t>
              </a:r>
              <a:endParaRPr lang="en-US" sz="2000" i="0" dirty="0"/>
            </a:p>
          </p:txBody>
        </p:sp>
      </p:grpSp>
      <p:sp>
        <p:nvSpPr>
          <p:cNvPr id="5" name="TextBox 4">
            <a:extLst>
              <a:ext uri="{FF2B5EF4-FFF2-40B4-BE49-F238E27FC236}">
                <a16:creationId xmlns:a16="http://schemas.microsoft.com/office/drawing/2014/main" id="{15F6F9C0-8CB7-0D1D-D428-239E75060E49}"/>
              </a:ext>
            </a:extLst>
          </p:cNvPr>
          <p:cNvSpPr txBox="1"/>
          <p:nvPr/>
        </p:nvSpPr>
        <p:spPr>
          <a:xfrm>
            <a:off x="9464475" y="1312916"/>
            <a:ext cx="2317569" cy="1029726"/>
          </a:xfrm>
          <a:prstGeom prst="rect">
            <a:avLst/>
          </a:prstGeom>
          <a:effectLst/>
        </p:spPr>
        <p:txBody>
          <a:bodyPr vert="horz" wrap="square" lIns="91440" tIns="45720" rIns="91440" bIns="45720" rtlCol="0">
            <a:noAutofit/>
          </a:bodyPr>
          <a:lstStyle/>
          <a:p>
            <a:r>
              <a:rPr lang="en-US" sz="2000" dirty="0"/>
              <a:t>Water Energy Nexus</a:t>
            </a:r>
          </a:p>
          <a:p>
            <a:pPr marL="342900" indent="-342900" algn="l">
              <a:buFont typeface="Arial" panose="020B0604020202020204" pitchFamily="34" charset="0"/>
              <a:buChar char="•"/>
            </a:pPr>
            <a:r>
              <a:rPr lang="en-US" sz="2000" i="0" dirty="0"/>
              <a:t>Pumping</a:t>
            </a:r>
          </a:p>
          <a:p>
            <a:pPr marL="342900" indent="-342900" algn="l">
              <a:buFont typeface="Arial" panose="020B0604020202020204" pitchFamily="34" charset="0"/>
              <a:buChar char="•"/>
            </a:pPr>
            <a:r>
              <a:rPr lang="en-US" sz="2000" dirty="0"/>
              <a:t>Cleaning</a:t>
            </a:r>
          </a:p>
        </p:txBody>
      </p:sp>
      <p:sp>
        <p:nvSpPr>
          <p:cNvPr id="7" name="TextBox 6">
            <a:extLst>
              <a:ext uri="{FF2B5EF4-FFF2-40B4-BE49-F238E27FC236}">
                <a16:creationId xmlns:a16="http://schemas.microsoft.com/office/drawing/2014/main" id="{F6C86B3B-5E0E-4361-2323-C07F27DEEDB7}"/>
              </a:ext>
            </a:extLst>
          </p:cNvPr>
          <p:cNvSpPr txBox="1"/>
          <p:nvPr/>
        </p:nvSpPr>
        <p:spPr>
          <a:xfrm>
            <a:off x="8874831" y="2627225"/>
            <a:ext cx="2864046" cy="1253719"/>
          </a:xfrm>
          <a:prstGeom prst="rect">
            <a:avLst/>
          </a:prstGeom>
          <a:effectLst/>
        </p:spPr>
        <p:txBody>
          <a:bodyPr vert="horz" wrap="square" lIns="91440" tIns="45720" rIns="91440" bIns="45720" rtlCol="0">
            <a:noAutofit/>
          </a:bodyPr>
          <a:lstStyle/>
          <a:p>
            <a:pPr algn="l"/>
            <a:r>
              <a:rPr lang="en-US" sz="2000" i="0" dirty="0"/>
              <a:t>Agriculture and Forestry</a:t>
            </a:r>
          </a:p>
          <a:p>
            <a:pPr marL="342900" indent="-342900" algn="l">
              <a:buFont typeface="Arial" panose="020B0604020202020204" pitchFamily="34" charset="0"/>
              <a:buChar char="•"/>
            </a:pPr>
            <a:r>
              <a:rPr lang="en-US" sz="2000" i="0" dirty="0"/>
              <a:t>Harvesting</a:t>
            </a:r>
          </a:p>
          <a:p>
            <a:pPr marL="342900" indent="-342900" algn="l">
              <a:buFont typeface="Arial" panose="020B0604020202020204" pitchFamily="34" charset="0"/>
              <a:buChar char="•"/>
            </a:pPr>
            <a:r>
              <a:rPr lang="en-US" sz="2000" dirty="0"/>
              <a:t>Processing</a:t>
            </a:r>
          </a:p>
          <a:p>
            <a:pPr marL="342900" indent="-342900" algn="l">
              <a:buFont typeface="Arial" panose="020B0604020202020204" pitchFamily="34" charset="0"/>
              <a:buChar char="•"/>
            </a:pPr>
            <a:r>
              <a:rPr lang="en-US" sz="2000" i="0" dirty="0"/>
              <a:t>Transporting</a:t>
            </a:r>
          </a:p>
        </p:txBody>
      </p:sp>
      <p:grpSp>
        <p:nvGrpSpPr>
          <p:cNvPr id="20" name="Group 19">
            <a:extLst>
              <a:ext uri="{FF2B5EF4-FFF2-40B4-BE49-F238E27FC236}">
                <a16:creationId xmlns:a16="http://schemas.microsoft.com/office/drawing/2014/main" id="{A74833C4-EBEC-B771-0E8B-AB88FEEB025B}"/>
              </a:ext>
            </a:extLst>
          </p:cNvPr>
          <p:cNvGrpSpPr/>
          <p:nvPr/>
        </p:nvGrpSpPr>
        <p:grpSpPr>
          <a:xfrm>
            <a:off x="450555" y="3325730"/>
            <a:ext cx="5589417" cy="2685182"/>
            <a:chOff x="450555" y="3325730"/>
            <a:chExt cx="5589417" cy="2685182"/>
          </a:xfrm>
        </p:grpSpPr>
        <p:sp>
          <p:nvSpPr>
            <p:cNvPr id="60" name="Arrow: Up-Down 59">
              <a:extLst>
                <a:ext uri="{FF2B5EF4-FFF2-40B4-BE49-F238E27FC236}">
                  <a16:creationId xmlns:a16="http://schemas.microsoft.com/office/drawing/2014/main" id="{C1D03C72-3D6D-C076-D16A-6828965AC392}"/>
                </a:ext>
              </a:extLst>
            </p:cNvPr>
            <p:cNvSpPr/>
            <p:nvPr/>
          </p:nvSpPr>
          <p:spPr>
            <a:xfrm rot="2920810">
              <a:off x="4562324" y="3055531"/>
              <a:ext cx="287669" cy="828067"/>
            </a:xfrm>
            <a:prstGeom prst="up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9CE15F1-972B-5585-049A-E05528CBE20D}"/>
                </a:ext>
              </a:extLst>
            </p:cNvPr>
            <p:cNvGrpSpPr/>
            <p:nvPr/>
          </p:nvGrpSpPr>
          <p:grpSpPr>
            <a:xfrm>
              <a:off x="450555" y="3578882"/>
              <a:ext cx="5589417" cy="2432030"/>
              <a:chOff x="450555" y="3578882"/>
              <a:chExt cx="5589417" cy="2432030"/>
            </a:xfrm>
          </p:grpSpPr>
          <p:grpSp>
            <p:nvGrpSpPr>
              <p:cNvPr id="57" name="Group 56">
                <a:extLst>
                  <a:ext uri="{FF2B5EF4-FFF2-40B4-BE49-F238E27FC236}">
                    <a16:creationId xmlns:a16="http://schemas.microsoft.com/office/drawing/2014/main" id="{EB309CAE-07BE-2BD5-C90A-2FCE360D301C}"/>
                  </a:ext>
                </a:extLst>
              </p:cNvPr>
              <p:cNvGrpSpPr/>
              <p:nvPr/>
            </p:nvGrpSpPr>
            <p:grpSpPr>
              <a:xfrm>
                <a:off x="2126786" y="3578882"/>
                <a:ext cx="2450332" cy="2432030"/>
                <a:chOff x="5833043" y="4050859"/>
                <a:chExt cx="2450332" cy="2432030"/>
              </a:xfrm>
            </p:grpSpPr>
            <p:pic>
              <p:nvPicPr>
                <p:cNvPr id="29" name="Graphic 28" descr="Car">
                  <a:extLst>
                    <a:ext uri="{FF2B5EF4-FFF2-40B4-BE49-F238E27FC236}">
                      <a16:creationId xmlns:a16="http://schemas.microsoft.com/office/drawing/2014/main" id="{F29A696C-CA52-5A30-07C9-BEA1F9A2FA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83719" y="4863858"/>
                  <a:ext cx="914400" cy="914400"/>
                </a:xfrm>
                <a:prstGeom prst="rect">
                  <a:avLst/>
                </a:prstGeom>
              </p:spPr>
            </p:pic>
            <p:pic>
              <p:nvPicPr>
                <p:cNvPr id="31" name="Graphic 30" descr="Truck">
                  <a:extLst>
                    <a:ext uri="{FF2B5EF4-FFF2-40B4-BE49-F238E27FC236}">
                      <a16:creationId xmlns:a16="http://schemas.microsoft.com/office/drawing/2014/main" id="{E0FB3689-11A3-C8C6-EB69-B14809396F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75625" y="4343118"/>
                  <a:ext cx="1228350" cy="1228350"/>
                </a:xfrm>
                <a:prstGeom prst="rect">
                  <a:avLst/>
                </a:prstGeom>
              </p:spPr>
            </p:pic>
            <p:sp>
              <p:nvSpPr>
                <p:cNvPr id="48" name="TextBox 47">
                  <a:extLst>
                    <a:ext uri="{FF2B5EF4-FFF2-40B4-BE49-F238E27FC236}">
                      <a16:creationId xmlns:a16="http://schemas.microsoft.com/office/drawing/2014/main" id="{BA7D93B9-5C62-1F62-7D41-C078B20BA070}"/>
                    </a:ext>
                  </a:extLst>
                </p:cNvPr>
                <p:cNvSpPr txBox="1"/>
                <p:nvPr/>
              </p:nvSpPr>
              <p:spPr>
                <a:xfrm>
                  <a:off x="6042142" y="5504512"/>
                  <a:ext cx="2103191" cy="352198"/>
                </a:xfrm>
                <a:prstGeom prst="rect">
                  <a:avLst/>
                </a:prstGeom>
                <a:effectLst/>
              </p:spPr>
              <p:txBody>
                <a:bodyPr vert="horz" wrap="square" lIns="91440" tIns="45720" rIns="91440" bIns="45720" rtlCol="0">
                  <a:noAutofit/>
                </a:bodyPr>
                <a:lstStyle/>
                <a:p>
                  <a:pPr algn="l"/>
                  <a:r>
                    <a:rPr lang="en-US" sz="2500" i="0" dirty="0"/>
                    <a:t>Transportation</a:t>
                  </a:r>
                </a:p>
              </p:txBody>
            </p:sp>
            <p:sp>
              <p:nvSpPr>
                <p:cNvPr id="49" name="Oval 48">
                  <a:extLst>
                    <a:ext uri="{FF2B5EF4-FFF2-40B4-BE49-F238E27FC236}">
                      <a16:creationId xmlns:a16="http://schemas.microsoft.com/office/drawing/2014/main" id="{3799A915-A3B8-CEAE-5EB5-D08FA5F62458}"/>
                    </a:ext>
                  </a:extLst>
                </p:cNvPr>
                <p:cNvSpPr/>
                <p:nvPr/>
              </p:nvSpPr>
              <p:spPr>
                <a:xfrm>
                  <a:off x="5833043" y="4050859"/>
                  <a:ext cx="2450332" cy="243203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Arrow: Up-Down 61">
                <a:extLst>
                  <a:ext uri="{FF2B5EF4-FFF2-40B4-BE49-F238E27FC236}">
                    <a16:creationId xmlns:a16="http://schemas.microsoft.com/office/drawing/2014/main" id="{4EF94341-7D81-1447-6A24-223F9DA51C10}"/>
                  </a:ext>
                </a:extLst>
              </p:cNvPr>
              <p:cNvSpPr/>
              <p:nvPr/>
            </p:nvSpPr>
            <p:spPr>
              <a:xfrm rot="16611810">
                <a:off x="5213754" y="4383546"/>
                <a:ext cx="337252" cy="1315184"/>
              </a:xfrm>
              <a:prstGeom prst="up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4">
                <p14:nvContentPartPr>
                  <p14:cNvPr id="70" name="Ink 69">
                    <a:extLst>
                      <a:ext uri="{FF2B5EF4-FFF2-40B4-BE49-F238E27FC236}">
                        <a16:creationId xmlns:a16="http://schemas.microsoft.com/office/drawing/2014/main" id="{ADE6FD21-D454-89B2-EE70-140B234BB158}"/>
                      </a:ext>
                    </a:extLst>
                  </p14:cNvPr>
                  <p14:cNvContentPartPr/>
                  <p14:nvPr/>
                </p14:nvContentPartPr>
                <p14:xfrm>
                  <a:off x="2410695" y="5287141"/>
                  <a:ext cx="1899000" cy="51120"/>
                </p14:xfrm>
              </p:contentPart>
            </mc:Choice>
            <mc:Fallback xmlns="">
              <p:pic>
                <p:nvPicPr>
                  <p:cNvPr id="70" name="Ink 69">
                    <a:extLst>
                      <a:ext uri="{FF2B5EF4-FFF2-40B4-BE49-F238E27FC236}">
                        <a16:creationId xmlns:a16="http://schemas.microsoft.com/office/drawing/2014/main" id="{ADE6FD21-D454-89B2-EE70-140B234BB158}"/>
                      </a:ext>
                    </a:extLst>
                  </p:cNvPr>
                  <p:cNvPicPr/>
                  <p:nvPr/>
                </p:nvPicPr>
                <p:blipFill>
                  <a:blip r:embed="rId15"/>
                  <a:stretch>
                    <a:fillRect/>
                  </a:stretch>
                </p:blipFill>
                <p:spPr>
                  <a:xfrm>
                    <a:off x="2356695" y="5179141"/>
                    <a:ext cx="2006640" cy="266760"/>
                  </a:xfrm>
                  <a:prstGeom prst="rect">
                    <a:avLst/>
                  </a:prstGeom>
                </p:spPr>
              </p:pic>
            </mc:Fallback>
          </mc:AlternateContent>
          <p:sp>
            <p:nvSpPr>
              <p:cNvPr id="9" name="TextBox 8">
                <a:extLst>
                  <a:ext uri="{FF2B5EF4-FFF2-40B4-BE49-F238E27FC236}">
                    <a16:creationId xmlns:a16="http://schemas.microsoft.com/office/drawing/2014/main" id="{3E430846-6894-BFC0-FDAC-8DE20F243794}"/>
                  </a:ext>
                </a:extLst>
              </p:cNvPr>
              <p:cNvSpPr txBox="1"/>
              <p:nvPr/>
            </p:nvSpPr>
            <p:spPr>
              <a:xfrm>
                <a:off x="450555" y="3629275"/>
                <a:ext cx="2284446" cy="1438371"/>
              </a:xfrm>
              <a:prstGeom prst="rect">
                <a:avLst/>
              </a:prstGeom>
              <a:effectLst/>
            </p:spPr>
            <p:txBody>
              <a:bodyPr vert="horz" wrap="square" lIns="91440" tIns="45720" rIns="91440" bIns="45720" rtlCol="0">
                <a:noAutofit/>
              </a:bodyPr>
              <a:lstStyle/>
              <a:p>
                <a:pPr algn="l"/>
                <a:r>
                  <a:rPr lang="en-US" sz="2000" i="0" dirty="0"/>
                  <a:t>People and Goods</a:t>
                </a:r>
              </a:p>
              <a:p>
                <a:pPr marL="342900" indent="-342900" algn="l">
                  <a:buFont typeface="Arial" panose="020B0604020202020204" pitchFamily="34" charset="0"/>
                  <a:buChar char="•"/>
                </a:pPr>
                <a:r>
                  <a:rPr lang="en-US" sz="2000" i="0" dirty="0"/>
                  <a:t>Personal Vehicles</a:t>
                </a:r>
              </a:p>
              <a:p>
                <a:pPr marL="342900" indent="-342900" algn="l">
                  <a:buFont typeface="Arial" panose="020B0604020202020204" pitchFamily="34" charset="0"/>
                  <a:buChar char="•"/>
                </a:pPr>
                <a:r>
                  <a:rPr lang="en-US" sz="2000" dirty="0"/>
                  <a:t>Trucking</a:t>
                </a:r>
              </a:p>
              <a:p>
                <a:pPr marL="342900" indent="-342900" algn="l">
                  <a:buFont typeface="Arial" panose="020B0604020202020204" pitchFamily="34" charset="0"/>
                  <a:buChar char="•"/>
                </a:pPr>
                <a:r>
                  <a:rPr lang="en-US" sz="2000" i="0" dirty="0"/>
                  <a:t>Shipping</a:t>
                </a:r>
              </a:p>
            </p:txBody>
          </p:sp>
        </p:grpSp>
      </p:grpSp>
      <p:grpSp>
        <p:nvGrpSpPr>
          <p:cNvPr id="18" name="Group 17">
            <a:extLst>
              <a:ext uri="{FF2B5EF4-FFF2-40B4-BE49-F238E27FC236}">
                <a16:creationId xmlns:a16="http://schemas.microsoft.com/office/drawing/2014/main" id="{E7B3A9CE-0AD7-109D-2D2B-7A8893041365}"/>
              </a:ext>
            </a:extLst>
          </p:cNvPr>
          <p:cNvGrpSpPr/>
          <p:nvPr/>
        </p:nvGrpSpPr>
        <p:grpSpPr>
          <a:xfrm>
            <a:off x="6076724" y="3202371"/>
            <a:ext cx="4446181" cy="3488701"/>
            <a:chOff x="6076724" y="3202371"/>
            <a:chExt cx="4446181" cy="3488701"/>
          </a:xfrm>
        </p:grpSpPr>
        <p:sp>
          <p:nvSpPr>
            <p:cNvPr id="63" name="Arrow: Up-Down 62">
              <a:extLst>
                <a:ext uri="{FF2B5EF4-FFF2-40B4-BE49-F238E27FC236}">
                  <a16:creationId xmlns:a16="http://schemas.microsoft.com/office/drawing/2014/main" id="{E7A11D1A-560E-8005-BFB6-7629352861C4}"/>
                </a:ext>
              </a:extLst>
            </p:cNvPr>
            <p:cNvSpPr/>
            <p:nvPr/>
          </p:nvSpPr>
          <p:spPr>
            <a:xfrm rot="8639117">
              <a:off x="6325960" y="3202371"/>
              <a:ext cx="332963" cy="1121650"/>
            </a:xfrm>
            <a:prstGeom prst="up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FFAB87C-D8F7-C3CE-B6A3-A6DF4434FA4E}"/>
                </a:ext>
              </a:extLst>
            </p:cNvPr>
            <p:cNvGrpSpPr/>
            <p:nvPr/>
          </p:nvGrpSpPr>
          <p:grpSpPr>
            <a:xfrm>
              <a:off x="6076724" y="4140065"/>
              <a:ext cx="4446181" cy="2551007"/>
              <a:chOff x="6076724" y="4140065"/>
              <a:chExt cx="4446181" cy="2551007"/>
            </a:xfrm>
          </p:grpSpPr>
          <p:grpSp>
            <p:nvGrpSpPr>
              <p:cNvPr id="58" name="Group 57">
                <a:extLst>
                  <a:ext uri="{FF2B5EF4-FFF2-40B4-BE49-F238E27FC236}">
                    <a16:creationId xmlns:a16="http://schemas.microsoft.com/office/drawing/2014/main" id="{69AC5212-CF3E-07F0-C52D-B8A6A307C4F4}"/>
                  </a:ext>
                </a:extLst>
              </p:cNvPr>
              <p:cNvGrpSpPr/>
              <p:nvPr/>
            </p:nvGrpSpPr>
            <p:grpSpPr>
              <a:xfrm>
                <a:off x="6076724" y="4140065"/>
                <a:ext cx="2450332" cy="2432030"/>
                <a:chOff x="736254" y="3385655"/>
                <a:chExt cx="2450332" cy="2432030"/>
              </a:xfrm>
            </p:grpSpPr>
            <p:pic>
              <p:nvPicPr>
                <p:cNvPr id="19" name="Graphic 18" descr="Factory">
                  <a:extLst>
                    <a:ext uri="{FF2B5EF4-FFF2-40B4-BE49-F238E27FC236}">
                      <a16:creationId xmlns:a16="http://schemas.microsoft.com/office/drawing/2014/main" id="{E0AF710E-A5A2-6F4A-0639-5DA1CE997F3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79292" y="3837837"/>
                  <a:ext cx="1738784" cy="1738784"/>
                </a:xfrm>
                <a:prstGeom prst="rect">
                  <a:avLst/>
                </a:prstGeom>
              </p:spPr>
            </p:pic>
            <p:sp>
              <p:nvSpPr>
                <p:cNvPr id="36" name="TextBox 35">
                  <a:extLst>
                    <a:ext uri="{FF2B5EF4-FFF2-40B4-BE49-F238E27FC236}">
                      <a16:creationId xmlns:a16="http://schemas.microsoft.com/office/drawing/2014/main" id="{FB645283-50AA-1646-B0B9-90A9B1EB75D1}"/>
                    </a:ext>
                  </a:extLst>
                </p:cNvPr>
                <p:cNvSpPr txBox="1"/>
                <p:nvPr/>
              </p:nvSpPr>
              <p:spPr>
                <a:xfrm>
                  <a:off x="1407900" y="5321058"/>
                  <a:ext cx="1263155" cy="352198"/>
                </a:xfrm>
                <a:prstGeom prst="rect">
                  <a:avLst/>
                </a:prstGeom>
                <a:effectLst/>
              </p:spPr>
              <p:txBody>
                <a:bodyPr vert="horz" wrap="square" lIns="91440" tIns="45720" rIns="91440" bIns="45720" rtlCol="0">
                  <a:noAutofit/>
                </a:bodyPr>
                <a:lstStyle/>
                <a:p>
                  <a:pPr algn="l"/>
                  <a:r>
                    <a:rPr lang="en-US" sz="2500" i="0" dirty="0"/>
                    <a:t>Energy</a:t>
                  </a:r>
                </a:p>
              </p:txBody>
            </p:sp>
            <p:pic>
              <p:nvPicPr>
                <p:cNvPr id="41" name="Graphic 40" descr="Sun">
                  <a:extLst>
                    <a:ext uri="{FF2B5EF4-FFF2-40B4-BE49-F238E27FC236}">
                      <a16:creationId xmlns:a16="http://schemas.microsoft.com/office/drawing/2014/main" id="{F8B88DEF-8AB2-5A94-AA8A-7CAE00430D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82278" y="3429000"/>
                  <a:ext cx="914400" cy="914400"/>
                </a:xfrm>
                <a:prstGeom prst="rect">
                  <a:avLst/>
                </a:prstGeom>
              </p:spPr>
            </p:pic>
            <p:sp>
              <p:nvSpPr>
                <p:cNvPr id="50" name="Oval 49">
                  <a:extLst>
                    <a:ext uri="{FF2B5EF4-FFF2-40B4-BE49-F238E27FC236}">
                      <a16:creationId xmlns:a16="http://schemas.microsoft.com/office/drawing/2014/main" id="{5D51EDF1-E8B2-8388-E0BF-268C974EF426}"/>
                    </a:ext>
                  </a:extLst>
                </p:cNvPr>
                <p:cNvSpPr/>
                <p:nvPr/>
              </p:nvSpPr>
              <p:spPr>
                <a:xfrm>
                  <a:off x="736254" y="3385655"/>
                  <a:ext cx="2450332" cy="243203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B2D309-5C08-D8F9-4AED-A57B817B369A}"/>
                  </a:ext>
                </a:extLst>
              </p:cNvPr>
              <p:cNvGrpSpPr/>
              <p:nvPr/>
            </p:nvGrpSpPr>
            <p:grpSpPr>
              <a:xfrm>
                <a:off x="6794063" y="4399095"/>
                <a:ext cx="3728842" cy="2291977"/>
                <a:chOff x="6794063" y="4399095"/>
                <a:chExt cx="3728842" cy="2291977"/>
              </a:xfrm>
            </p:grpSpPr>
            <mc:AlternateContent xmlns:mc="http://schemas.openxmlformats.org/markup-compatibility/2006" xmlns:p14="http://schemas.microsoft.com/office/powerpoint/2010/main">
              <mc:Choice Requires="p14">
                <p:contentPart p14:bwMode="auto" r:id="rId20">
                  <p14:nvContentPartPr>
                    <p14:cNvPr id="69" name="Ink 68">
                      <a:extLst>
                        <a:ext uri="{FF2B5EF4-FFF2-40B4-BE49-F238E27FC236}">
                          <a16:creationId xmlns:a16="http://schemas.microsoft.com/office/drawing/2014/main" id="{4A87F068-48B9-FAC8-2E92-49CD36282FF0}"/>
                        </a:ext>
                      </a:extLst>
                    </p14:cNvPr>
                    <p14:cNvContentPartPr/>
                    <p14:nvPr/>
                  </p14:nvContentPartPr>
                  <p14:xfrm>
                    <a:off x="6794063" y="6334028"/>
                    <a:ext cx="964440" cy="73080"/>
                  </p14:xfrm>
                </p:contentPart>
              </mc:Choice>
              <mc:Fallback xmlns="">
                <p:pic>
                  <p:nvPicPr>
                    <p:cNvPr id="69" name="Ink 68">
                      <a:extLst>
                        <a:ext uri="{FF2B5EF4-FFF2-40B4-BE49-F238E27FC236}">
                          <a16:creationId xmlns:a16="http://schemas.microsoft.com/office/drawing/2014/main" id="{4A87F068-48B9-FAC8-2E92-49CD36282FF0}"/>
                        </a:ext>
                      </a:extLst>
                    </p:cNvPr>
                    <p:cNvPicPr/>
                    <p:nvPr/>
                  </p:nvPicPr>
                  <p:blipFill>
                    <a:blip r:embed="rId21"/>
                    <a:stretch>
                      <a:fillRect/>
                    </a:stretch>
                  </p:blipFill>
                  <p:spPr>
                    <a:xfrm>
                      <a:off x="6740063" y="6226028"/>
                      <a:ext cx="1072080" cy="288720"/>
                    </a:xfrm>
                    <a:prstGeom prst="rect">
                      <a:avLst/>
                    </a:prstGeom>
                  </p:spPr>
                </p:pic>
              </mc:Fallback>
            </mc:AlternateContent>
            <p:sp>
              <p:nvSpPr>
                <p:cNvPr id="12" name="TextBox 11">
                  <a:extLst>
                    <a:ext uri="{FF2B5EF4-FFF2-40B4-BE49-F238E27FC236}">
                      <a16:creationId xmlns:a16="http://schemas.microsoft.com/office/drawing/2014/main" id="{FF014848-CB2C-4F83-C015-27D5AEBF10ED}"/>
                    </a:ext>
                  </a:extLst>
                </p:cNvPr>
                <p:cNvSpPr txBox="1"/>
                <p:nvPr/>
              </p:nvSpPr>
              <p:spPr>
                <a:xfrm>
                  <a:off x="8548368" y="4399095"/>
                  <a:ext cx="1974537" cy="2291977"/>
                </a:xfrm>
                <a:prstGeom prst="rect">
                  <a:avLst/>
                </a:prstGeom>
                <a:effectLst/>
              </p:spPr>
              <p:txBody>
                <a:bodyPr vert="horz" wrap="square" lIns="91440" tIns="45720" rIns="91440" bIns="45720" rtlCol="0">
                  <a:noAutofit/>
                </a:bodyPr>
                <a:lstStyle/>
                <a:p>
                  <a:pPr algn="l"/>
                  <a:r>
                    <a:rPr lang="en-US" sz="2000" dirty="0"/>
                    <a:t>All Energy Types</a:t>
                  </a:r>
                </a:p>
                <a:p>
                  <a:pPr marL="342900" indent="-342900" algn="l">
                    <a:buFont typeface="Arial" panose="020B0604020202020204" pitchFamily="34" charset="0"/>
                    <a:buChar char="•"/>
                  </a:pPr>
                  <a:r>
                    <a:rPr lang="en-US" sz="2000" dirty="0"/>
                    <a:t>Gas, Diesel</a:t>
                  </a:r>
                </a:p>
                <a:p>
                  <a:pPr marL="342900" indent="-342900" algn="l">
                    <a:buFont typeface="Arial" panose="020B0604020202020204" pitchFamily="34" charset="0"/>
                    <a:buChar char="•"/>
                  </a:pPr>
                  <a:r>
                    <a:rPr lang="en-US" sz="2000" dirty="0"/>
                    <a:t>Natural Gas</a:t>
                  </a:r>
                </a:p>
                <a:p>
                  <a:pPr marL="342900" indent="-342900" algn="l">
                    <a:buFont typeface="Arial" panose="020B0604020202020204" pitchFamily="34" charset="0"/>
                    <a:buChar char="•"/>
                  </a:pPr>
                  <a:r>
                    <a:rPr lang="en-US" sz="2000" dirty="0"/>
                    <a:t>Nuclear</a:t>
                  </a:r>
                </a:p>
                <a:p>
                  <a:pPr marL="342900" indent="-342900" algn="l">
                    <a:buFont typeface="Arial" panose="020B0604020202020204" pitchFamily="34" charset="0"/>
                    <a:buChar char="•"/>
                  </a:pPr>
                  <a:r>
                    <a:rPr lang="en-US" sz="2000" dirty="0"/>
                    <a:t>Solar &amp; Wind</a:t>
                  </a:r>
                </a:p>
                <a:p>
                  <a:pPr marL="342900" indent="-342900" algn="l">
                    <a:buFont typeface="Arial" panose="020B0604020202020204" pitchFamily="34" charset="0"/>
                    <a:buChar char="•"/>
                  </a:pPr>
                  <a:r>
                    <a:rPr lang="en-US" sz="2000" dirty="0"/>
                    <a:t>Hydroelectric</a:t>
                  </a:r>
                </a:p>
                <a:p>
                  <a:pPr algn="l"/>
                  <a:endParaRPr lang="en-US" sz="2500" i="0" dirty="0"/>
                </a:p>
              </p:txBody>
            </p:sp>
          </p:grpSp>
        </p:grpSp>
      </p:grpSp>
    </p:spTree>
    <p:extLst>
      <p:ext uri="{BB962C8B-B14F-4D97-AF65-F5344CB8AC3E}">
        <p14:creationId xmlns:p14="http://schemas.microsoft.com/office/powerpoint/2010/main" val="413855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81F4-43EA-55EF-E373-04A00DF0E7F7}"/>
              </a:ext>
            </a:extLst>
          </p:cNvPr>
          <p:cNvSpPr>
            <a:spLocks noGrp="1"/>
          </p:cNvSpPr>
          <p:nvPr>
            <p:ph type="title"/>
          </p:nvPr>
        </p:nvSpPr>
        <p:spPr>
          <a:xfrm>
            <a:off x="532340" y="265176"/>
            <a:ext cx="10148587" cy="548640"/>
          </a:xfrm>
        </p:spPr>
        <p:txBody>
          <a:bodyPr>
            <a:normAutofit fontScale="90000"/>
          </a:bodyPr>
          <a:lstStyle/>
          <a:p>
            <a:r>
              <a:rPr lang="en-US" dirty="0"/>
              <a:t>The Source of Our Energy Impacts Climate Change</a:t>
            </a:r>
          </a:p>
        </p:txBody>
      </p:sp>
      <p:grpSp>
        <p:nvGrpSpPr>
          <p:cNvPr id="4" name="Group 3">
            <a:extLst>
              <a:ext uri="{FF2B5EF4-FFF2-40B4-BE49-F238E27FC236}">
                <a16:creationId xmlns:a16="http://schemas.microsoft.com/office/drawing/2014/main" id="{91858D06-52A3-9E75-92DA-401B19605405}"/>
              </a:ext>
            </a:extLst>
          </p:cNvPr>
          <p:cNvGrpSpPr/>
          <p:nvPr/>
        </p:nvGrpSpPr>
        <p:grpSpPr>
          <a:xfrm>
            <a:off x="5940614" y="1298557"/>
            <a:ext cx="4572070" cy="4172248"/>
            <a:chOff x="6022847" y="1419550"/>
            <a:chExt cx="5561236" cy="5130138"/>
          </a:xfrm>
        </p:grpSpPr>
        <p:sp>
          <p:nvSpPr>
            <p:cNvPr id="8" name="Rectangle 7">
              <a:extLst>
                <a:ext uri="{FF2B5EF4-FFF2-40B4-BE49-F238E27FC236}">
                  <a16:creationId xmlns:a16="http://schemas.microsoft.com/office/drawing/2014/main" id="{C3CE29F6-24E5-BECC-B915-94DF269823DE}"/>
                </a:ext>
              </a:extLst>
            </p:cNvPr>
            <p:cNvSpPr/>
            <p:nvPr/>
          </p:nvSpPr>
          <p:spPr>
            <a:xfrm>
              <a:off x="6022847" y="1419550"/>
              <a:ext cx="5561236" cy="513013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B39668-409A-787A-D7BC-9882A956F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87202"/>
              <a:ext cx="5432446" cy="4052151"/>
            </a:xfrm>
            <a:prstGeom prst="rect">
              <a:avLst/>
            </a:prstGeom>
          </p:spPr>
        </p:pic>
        <p:pic>
          <p:nvPicPr>
            <p:cNvPr id="7" name="Picture 6">
              <a:extLst>
                <a:ext uri="{FF2B5EF4-FFF2-40B4-BE49-F238E27FC236}">
                  <a16:creationId xmlns:a16="http://schemas.microsoft.com/office/drawing/2014/main" id="{FBBE0680-C3F4-4C82-C51D-DFA3E7C5CDD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87739" y="1558633"/>
              <a:ext cx="5448967" cy="728752"/>
            </a:xfrm>
            <a:prstGeom prst="rect">
              <a:avLst/>
            </a:prstGeom>
          </p:spPr>
        </p:pic>
      </p:grpSp>
      <p:sp>
        <p:nvSpPr>
          <p:cNvPr id="12" name="TextBox 11">
            <a:extLst>
              <a:ext uri="{FF2B5EF4-FFF2-40B4-BE49-F238E27FC236}">
                <a16:creationId xmlns:a16="http://schemas.microsoft.com/office/drawing/2014/main" id="{CB6F0C80-6EBF-4C9B-121E-8F4F0F03A80E}"/>
              </a:ext>
            </a:extLst>
          </p:cNvPr>
          <p:cNvSpPr txBox="1"/>
          <p:nvPr/>
        </p:nvSpPr>
        <p:spPr>
          <a:xfrm>
            <a:off x="6748202" y="6382490"/>
            <a:ext cx="5052290" cy="210334"/>
          </a:xfrm>
          <a:prstGeom prst="rect">
            <a:avLst/>
          </a:prstGeom>
          <a:effectLst/>
        </p:spPr>
        <p:txBody>
          <a:bodyPr vert="horz" wrap="square" lIns="91440" tIns="45720" rIns="91440" bIns="45720" rtlCol="0">
            <a:noAutofit/>
          </a:bodyPr>
          <a:lstStyle/>
          <a:p>
            <a:pPr algn="l"/>
            <a:endParaRPr lang="en-US" sz="2500" i="0" dirty="0"/>
          </a:p>
        </p:txBody>
      </p:sp>
      <p:sp>
        <p:nvSpPr>
          <p:cNvPr id="13" name="TextBox 12">
            <a:extLst>
              <a:ext uri="{FF2B5EF4-FFF2-40B4-BE49-F238E27FC236}">
                <a16:creationId xmlns:a16="http://schemas.microsoft.com/office/drawing/2014/main" id="{F0DB1FE6-194D-FFBB-7207-0068C5B6EE8C}"/>
              </a:ext>
            </a:extLst>
          </p:cNvPr>
          <p:cNvSpPr txBox="1"/>
          <p:nvPr/>
        </p:nvSpPr>
        <p:spPr>
          <a:xfrm>
            <a:off x="6748202" y="6208776"/>
            <a:ext cx="4572070" cy="384048"/>
          </a:xfrm>
          <a:prstGeom prst="rect">
            <a:avLst/>
          </a:prstGeom>
          <a:effectLst/>
        </p:spPr>
        <p:txBody>
          <a:bodyPr vert="horz" wrap="square" lIns="91440" tIns="45720" rIns="91440" bIns="45720" rtlCol="0">
            <a:noAutofit/>
          </a:bodyPr>
          <a:lstStyle/>
          <a:p>
            <a:pPr algn="l"/>
            <a:endParaRPr lang="en-US" sz="2500" i="0" dirty="0"/>
          </a:p>
        </p:txBody>
      </p:sp>
      <p:sp>
        <p:nvSpPr>
          <p:cNvPr id="14" name="TextBox 13">
            <a:extLst>
              <a:ext uri="{FF2B5EF4-FFF2-40B4-BE49-F238E27FC236}">
                <a16:creationId xmlns:a16="http://schemas.microsoft.com/office/drawing/2014/main" id="{DC2D073B-3D81-AB14-AD64-8DA55E135989}"/>
              </a:ext>
            </a:extLst>
          </p:cNvPr>
          <p:cNvSpPr txBox="1"/>
          <p:nvPr/>
        </p:nvSpPr>
        <p:spPr>
          <a:xfrm>
            <a:off x="6660074" y="5529044"/>
            <a:ext cx="3553774" cy="429768"/>
          </a:xfrm>
          <a:prstGeom prst="rect">
            <a:avLst/>
          </a:prstGeom>
          <a:effectLst/>
        </p:spPr>
        <p:txBody>
          <a:bodyPr vert="horz" wrap="square" lIns="91440" tIns="45720" rIns="91440" bIns="45720" rtlCol="0">
            <a:noAutofit/>
          </a:bodyPr>
          <a:lstStyle/>
          <a:p>
            <a:pPr algn="l"/>
            <a:r>
              <a:rPr lang="en-US" sz="1200" i="0" dirty="0"/>
              <a:t>https://www.noaa.gov/news-release/greenhouse-gases-continued-to-increase-rapidly-in-2022</a:t>
            </a:r>
          </a:p>
        </p:txBody>
      </p:sp>
      <p:sp>
        <p:nvSpPr>
          <p:cNvPr id="6" name="TextBox 5">
            <a:extLst>
              <a:ext uri="{FF2B5EF4-FFF2-40B4-BE49-F238E27FC236}">
                <a16:creationId xmlns:a16="http://schemas.microsoft.com/office/drawing/2014/main" id="{2F6883CC-85E6-238D-5399-5C2378B3F33A}"/>
              </a:ext>
            </a:extLst>
          </p:cNvPr>
          <p:cNvSpPr txBox="1"/>
          <p:nvPr/>
        </p:nvSpPr>
        <p:spPr>
          <a:xfrm>
            <a:off x="764175" y="1183130"/>
            <a:ext cx="4018123" cy="1979169"/>
          </a:xfrm>
          <a:prstGeom prst="rect">
            <a:avLst/>
          </a:prstGeom>
          <a:effectLst/>
        </p:spPr>
        <p:txBody>
          <a:bodyPr vert="horz" wrap="square" lIns="91440" tIns="45720" rIns="91440" bIns="45720" rtlCol="0">
            <a:noAutofit/>
          </a:bodyPr>
          <a:lstStyle/>
          <a:p>
            <a:pPr marL="285750" indent="-285750" algn="l">
              <a:buClr>
                <a:schemeClr val="accent2"/>
              </a:buClr>
              <a:buFont typeface="Wingdings" panose="05000000000000000000" pitchFamily="2" charset="2"/>
              <a:buChar char="§"/>
            </a:pPr>
            <a:r>
              <a:rPr lang="en-US" sz="2000" dirty="0">
                <a:latin typeface="Arial" panose="020B0604020202020204" pitchFamily="34" charset="0"/>
                <a:cs typeface="Arial" panose="020B0604020202020204" pitchFamily="34" charset="0"/>
              </a:rPr>
              <a:t>Burning of Fossil Fuels is the Main Driver of CO2 Emissions</a:t>
            </a:r>
          </a:p>
          <a:p>
            <a:pPr algn="l">
              <a:buClr>
                <a:schemeClr val="accent2"/>
              </a:buClr>
            </a:pPr>
            <a:endParaRPr lang="en-US" sz="2000" dirty="0">
              <a:latin typeface="Arial" panose="020B0604020202020204" pitchFamily="34" charset="0"/>
              <a:cs typeface="Arial" panose="020B0604020202020204" pitchFamily="34" charset="0"/>
            </a:endParaRPr>
          </a:p>
          <a:p>
            <a:pPr marL="285750" indent="-285750" algn="l">
              <a:buClr>
                <a:schemeClr val="accent2"/>
              </a:buClr>
              <a:buFont typeface="Wingdings" panose="05000000000000000000" pitchFamily="2" charset="2"/>
              <a:buChar char="§"/>
            </a:pPr>
            <a:r>
              <a:rPr lang="en-US" sz="2000" dirty="0">
                <a:latin typeface="Arial" panose="020B0604020202020204" pitchFamily="34" charset="0"/>
                <a:cs typeface="Arial" panose="020B0604020202020204" pitchFamily="34" charset="0"/>
              </a:rPr>
              <a:t>CO2 Emissions is the largest contributor to Climate Change</a:t>
            </a:r>
            <a:endParaRPr lang="en-US" sz="2000" i="0" dirty="0">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DF252AB5-0AED-073E-95E5-6F96C8803E18}"/>
              </a:ext>
            </a:extLst>
          </p:cNvPr>
          <p:cNvSpPr>
            <a:spLocks noGrp="1"/>
          </p:cNvSpPr>
          <p:nvPr>
            <p:ph idx="1"/>
          </p:nvPr>
        </p:nvSpPr>
        <p:spPr>
          <a:xfrm>
            <a:off x="809916" y="3162299"/>
            <a:ext cx="4018123" cy="3274353"/>
          </a:xfrm>
        </p:spPr>
        <p:txBody>
          <a:bodyPr>
            <a:normAutofit/>
          </a:bodyPr>
          <a:lstStyle/>
          <a:p>
            <a:pPr marL="0" indent="0">
              <a:lnSpc>
                <a:spcPct val="110000"/>
              </a:lnSpc>
              <a:buClr>
                <a:schemeClr val="accent2"/>
              </a:buClr>
              <a:buNone/>
            </a:pPr>
            <a:r>
              <a:rPr lang="en-US" sz="2000" dirty="0"/>
              <a:t>Burning of Fossil Fuels is used for </a:t>
            </a:r>
          </a:p>
          <a:p>
            <a:pPr lvl="1">
              <a:lnSpc>
                <a:spcPct val="110000"/>
              </a:lnSpc>
              <a:buClr>
                <a:schemeClr val="accent2"/>
              </a:buClr>
              <a:buFont typeface="Wingdings" panose="05000000000000000000" pitchFamily="2" charset="2"/>
              <a:buChar char="§"/>
            </a:pPr>
            <a:r>
              <a:rPr lang="en-US" sz="1600" dirty="0"/>
              <a:t>Transportation</a:t>
            </a:r>
          </a:p>
          <a:p>
            <a:pPr lvl="1">
              <a:lnSpc>
                <a:spcPct val="110000"/>
              </a:lnSpc>
              <a:buClr>
                <a:schemeClr val="accent2"/>
              </a:buClr>
              <a:buFont typeface="Wingdings" panose="05000000000000000000" pitchFamily="2" charset="2"/>
              <a:buChar char="§"/>
            </a:pPr>
            <a:r>
              <a:rPr lang="en-US" sz="1600" dirty="0"/>
              <a:t>Industrial Processes</a:t>
            </a:r>
          </a:p>
          <a:p>
            <a:pPr lvl="1">
              <a:lnSpc>
                <a:spcPct val="110000"/>
              </a:lnSpc>
              <a:buClr>
                <a:schemeClr val="accent2"/>
              </a:buClr>
              <a:buFont typeface="Wingdings" panose="05000000000000000000" pitchFamily="2" charset="2"/>
              <a:buChar char="§"/>
            </a:pPr>
            <a:r>
              <a:rPr lang="en-US" sz="1600" dirty="0"/>
              <a:t>Electricity Generation</a:t>
            </a:r>
          </a:p>
          <a:p>
            <a:pPr lvl="1">
              <a:lnSpc>
                <a:spcPct val="110000"/>
              </a:lnSpc>
              <a:buClr>
                <a:schemeClr val="accent2"/>
              </a:buClr>
              <a:buFont typeface="Wingdings" panose="05000000000000000000" pitchFamily="2" charset="2"/>
              <a:buChar char="§"/>
            </a:pPr>
            <a:r>
              <a:rPr lang="en-US" sz="1600" dirty="0"/>
              <a:t>Equipment for Agriculture &amp; Forestry</a:t>
            </a:r>
          </a:p>
          <a:p>
            <a:pPr lvl="1">
              <a:lnSpc>
                <a:spcPct val="110000"/>
              </a:lnSpc>
              <a:buClr>
                <a:schemeClr val="accent2"/>
              </a:buClr>
              <a:buFont typeface="Wingdings" panose="05000000000000000000" pitchFamily="2" charset="2"/>
              <a:buChar char="§"/>
            </a:pPr>
            <a:r>
              <a:rPr lang="en-US" sz="1600" dirty="0"/>
              <a:t>Space Heating – Commercial and Residential</a:t>
            </a:r>
          </a:p>
          <a:p>
            <a:pPr lvl="1">
              <a:lnSpc>
                <a:spcPct val="110000"/>
              </a:lnSpc>
              <a:buClr>
                <a:schemeClr val="accent2"/>
              </a:buClr>
              <a:buFont typeface="Wingdings" panose="05000000000000000000" pitchFamily="2" charset="2"/>
              <a:buChar char="§"/>
            </a:pPr>
            <a:r>
              <a:rPr lang="en-US" sz="1600" dirty="0"/>
              <a:t>Water Heating – Commercial and Residential</a:t>
            </a:r>
          </a:p>
          <a:p>
            <a:pPr lvl="1">
              <a:lnSpc>
                <a:spcPct val="110000"/>
              </a:lnSpc>
              <a:buClr>
                <a:schemeClr val="accent2"/>
              </a:buClr>
              <a:buFont typeface="Wingdings" panose="05000000000000000000" pitchFamily="2" charset="2"/>
              <a:buChar char="§"/>
            </a:pPr>
            <a:endParaRPr lang="en-US" sz="1600" dirty="0"/>
          </a:p>
          <a:p>
            <a:pPr lvl="1">
              <a:buClr>
                <a:schemeClr val="accent2"/>
              </a:buClr>
              <a:buFont typeface="Wingdings" panose="05000000000000000000" pitchFamily="2" charset="2"/>
              <a:buChar char="§"/>
            </a:pPr>
            <a:endParaRPr lang="en-US" sz="1600" dirty="0"/>
          </a:p>
        </p:txBody>
      </p:sp>
    </p:spTree>
    <p:extLst>
      <p:ext uri="{BB962C8B-B14F-4D97-AF65-F5344CB8AC3E}">
        <p14:creationId xmlns:p14="http://schemas.microsoft.com/office/powerpoint/2010/main" val="3352617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F4C6-5DB8-85DC-7682-0698313B4522}"/>
              </a:ext>
            </a:extLst>
          </p:cNvPr>
          <p:cNvSpPr>
            <a:spLocks noGrp="1"/>
          </p:cNvSpPr>
          <p:nvPr>
            <p:ph type="title"/>
          </p:nvPr>
        </p:nvSpPr>
        <p:spPr>
          <a:xfrm>
            <a:off x="409435" y="36099"/>
            <a:ext cx="10515600" cy="924757"/>
          </a:xfrm>
        </p:spPr>
        <p:txBody>
          <a:bodyPr>
            <a:normAutofit/>
          </a:bodyPr>
          <a:lstStyle/>
          <a:p>
            <a:r>
              <a:rPr lang="en-US" sz="3200" dirty="0"/>
              <a:t>California GHG Emissions by Main Economic Sector</a:t>
            </a:r>
          </a:p>
        </p:txBody>
      </p:sp>
      <p:pic>
        <p:nvPicPr>
          <p:cNvPr id="10" name="Picture 9">
            <a:extLst>
              <a:ext uri="{FF2B5EF4-FFF2-40B4-BE49-F238E27FC236}">
                <a16:creationId xmlns:a16="http://schemas.microsoft.com/office/drawing/2014/main" id="{58EB6CB8-F7CA-92BF-2B8B-55E655CEE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95" y="1670906"/>
            <a:ext cx="6371107" cy="4583137"/>
          </a:xfrm>
          <a:prstGeom prst="rect">
            <a:avLst/>
          </a:prstGeom>
          <a:ln>
            <a:solidFill>
              <a:schemeClr val="tx2"/>
            </a:solidFill>
          </a:ln>
        </p:spPr>
      </p:pic>
      <p:sp>
        <p:nvSpPr>
          <p:cNvPr id="12" name="TextBox 11">
            <a:extLst>
              <a:ext uri="{FF2B5EF4-FFF2-40B4-BE49-F238E27FC236}">
                <a16:creationId xmlns:a16="http://schemas.microsoft.com/office/drawing/2014/main" id="{0F4B875D-3B7A-B664-53B5-F284B0986D31}"/>
              </a:ext>
            </a:extLst>
          </p:cNvPr>
          <p:cNvSpPr txBox="1"/>
          <p:nvPr/>
        </p:nvSpPr>
        <p:spPr>
          <a:xfrm>
            <a:off x="1711706" y="6254043"/>
            <a:ext cx="6094476" cy="369332"/>
          </a:xfrm>
          <a:prstGeom prst="rect">
            <a:avLst/>
          </a:prstGeom>
          <a:noFill/>
          <a:effectLst/>
        </p:spPr>
        <p:txBody>
          <a:bodyPr wrap="square">
            <a:spAutoFit/>
          </a:bodyPr>
          <a:lstStyle/>
          <a:p>
            <a:r>
              <a:rPr lang="en-US" dirty="0"/>
              <a:t>https://ww2.arb.ca.gov/ghg-inventory-data</a:t>
            </a:r>
          </a:p>
        </p:txBody>
      </p:sp>
      <p:pic>
        <p:nvPicPr>
          <p:cNvPr id="14" name="Picture 13">
            <a:extLst>
              <a:ext uri="{FF2B5EF4-FFF2-40B4-BE49-F238E27FC236}">
                <a16:creationId xmlns:a16="http://schemas.microsoft.com/office/drawing/2014/main" id="{B6CE596D-72FF-3ADB-CF5A-D0E6A31BF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35" y="1301574"/>
            <a:ext cx="2883019" cy="583789"/>
          </a:xfrm>
          <a:prstGeom prst="rect">
            <a:avLst/>
          </a:prstGeom>
        </p:spPr>
      </p:pic>
      <p:sp>
        <p:nvSpPr>
          <p:cNvPr id="6" name="TextBox 5">
            <a:extLst>
              <a:ext uri="{FF2B5EF4-FFF2-40B4-BE49-F238E27FC236}">
                <a16:creationId xmlns:a16="http://schemas.microsoft.com/office/drawing/2014/main" id="{C0DC7564-2B03-F97A-5BEC-6F10FE5D8DF5}"/>
              </a:ext>
            </a:extLst>
          </p:cNvPr>
          <p:cNvSpPr txBox="1"/>
          <p:nvPr/>
        </p:nvSpPr>
        <p:spPr>
          <a:xfrm>
            <a:off x="7653782" y="1593468"/>
            <a:ext cx="3598418" cy="3332894"/>
          </a:xfrm>
          <a:prstGeom prst="rect">
            <a:avLst/>
          </a:prstGeom>
          <a:effectLst/>
        </p:spPr>
        <p:txBody>
          <a:bodyPr vert="horz" wrap="square" lIns="91440" tIns="45720" rIns="91440" bIns="45720" rtlCol="0">
            <a:noAutofit/>
          </a:bodyPr>
          <a:lstStyle/>
          <a:p>
            <a:pPr marL="342900" indent="-342900" algn="l">
              <a:buClr>
                <a:schemeClr val="accent2"/>
              </a:buClr>
              <a:buSzPct val="125000"/>
              <a:buFont typeface="Wingdings" panose="05000000000000000000" pitchFamily="2" charset="2"/>
              <a:buChar char="§"/>
            </a:pPr>
            <a:r>
              <a:rPr lang="en-US" sz="2500" i="0" dirty="0">
                <a:latin typeface="Arial" panose="020B0604020202020204" pitchFamily="34" charset="0"/>
                <a:cs typeface="Arial" panose="020B0604020202020204" pitchFamily="34" charset="0"/>
              </a:rPr>
              <a:t>California has identified the primary sectors responsible for the majority of GHG Emissions</a:t>
            </a:r>
          </a:p>
          <a:p>
            <a:pPr marL="342900" indent="-342900" algn="l">
              <a:buClr>
                <a:schemeClr val="accent2"/>
              </a:buClr>
              <a:buSzPct val="125000"/>
              <a:buFont typeface="Wingdings" panose="05000000000000000000" pitchFamily="2" charset="2"/>
              <a:buChar char="§"/>
            </a:pPr>
            <a:endParaRPr lang="en-US" sz="2500" i="0" dirty="0">
              <a:latin typeface="Arial" panose="020B0604020202020204" pitchFamily="34" charset="0"/>
              <a:cs typeface="Arial" panose="020B0604020202020204" pitchFamily="34" charset="0"/>
            </a:endParaRPr>
          </a:p>
          <a:p>
            <a:pPr marL="342900" indent="-342900" algn="l">
              <a:buClr>
                <a:schemeClr val="accent2"/>
              </a:buClr>
              <a:buSzPct val="125000"/>
              <a:buFont typeface="Wingdings" panose="05000000000000000000" pitchFamily="2" charset="2"/>
              <a:buChar char="§"/>
            </a:pPr>
            <a:r>
              <a:rPr lang="en-US" sz="2500" dirty="0">
                <a:latin typeface="Arial" panose="020B0604020202020204" pitchFamily="34" charset="0"/>
                <a:cs typeface="Arial" panose="020B0604020202020204" pitchFamily="34" charset="0"/>
              </a:rPr>
              <a:t>Transportation is at the top</a:t>
            </a:r>
            <a:endParaRPr lang="en-US" sz="25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34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2DE3-8A0E-1256-9AF7-5443651E8B22}"/>
              </a:ext>
            </a:extLst>
          </p:cNvPr>
          <p:cNvSpPr>
            <a:spLocks noGrp="1"/>
          </p:cNvSpPr>
          <p:nvPr>
            <p:ph type="title"/>
          </p:nvPr>
        </p:nvSpPr>
        <p:spPr>
          <a:xfrm>
            <a:off x="127321" y="82275"/>
            <a:ext cx="10515600" cy="734470"/>
          </a:xfrm>
        </p:spPr>
        <p:txBody>
          <a:bodyPr>
            <a:normAutofit/>
          </a:bodyPr>
          <a:lstStyle/>
          <a:p>
            <a:r>
              <a:rPr lang="en-US" sz="3200" dirty="0"/>
              <a:t>California GHG Emissions Trends</a:t>
            </a:r>
          </a:p>
        </p:txBody>
      </p:sp>
      <p:grpSp>
        <p:nvGrpSpPr>
          <p:cNvPr id="13" name="Group 12">
            <a:extLst>
              <a:ext uri="{FF2B5EF4-FFF2-40B4-BE49-F238E27FC236}">
                <a16:creationId xmlns:a16="http://schemas.microsoft.com/office/drawing/2014/main" id="{8EF4FA76-CBA4-F5A9-5D39-F7BB4AD6AD38}"/>
              </a:ext>
            </a:extLst>
          </p:cNvPr>
          <p:cNvGrpSpPr/>
          <p:nvPr/>
        </p:nvGrpSpPr>
        <p:grpSpPr>
          <a:xfrm>
            <a:off x="127321" y="1165398"/>
            <a:ext cx="8872377" cy="5295418"/>
            <a:chOff x="219919" y="1562582"/>
            <a:chExt cx="8872377" cy="5295418"/>
          </a:xfrm>
        </p:grpSpPr>
        <p:grpSp>
          <p:nvGrpSpPr>
            <p:cNvPr id="8" name="Group 7">
              <a:extLst>
                <a:ext uri="{FF2B5EF4-FFF2-40B4-BE49-F238E27FC236}">
                  <a16:creationId xmlns:a16="http://schemas.microsoft.com/office/drawing/2014/main" id="{3DFB89E4-4822-690C-2B1A-F27F4FBE878C}"/>
                </a:ext>
              </a:extLst>
            </p:cNvPr>
            <p:cNvGrpSpPr/>
            <p:nvPr/>
          </p:nvGrpSpPr>
          <p:grpSpPr>
            <a:xfrm>
              <a:off x="462986" y="1721522"/>
              <a:ext cx="8629310" cy="4887099"/>
              <a:chOff x="578734" y="1605775"/>
              <a:chExt cx="8629310" cy="4887099"/>
            </a:xfrm>
          </p:grpSpPr>
          <p:pic>
            <p:nvPicPr>
              <p:cNvPr id="5" name="Picture 4">
                <a:extLst>
                  <a:ext uri="{FF2B5EF4-FFF2-40B4-BE49-F238E27FC236}">
                    <a16:creationId xmlns:a16="http://schemas.microsoft.com/office/drawing/2014/main" id="{9B21794F-81D6-7FAB-9F7F-68FE725CBCB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8734" y="1605775"/>
                <a:ext cx="8629310" cy="4351338"/>
              </a:xfrm>
              <a:prstGeom prst="rect">
                <a:avLst/>
              </a:prstGeom>
            </p:spPr>
          </p:pic>
          <p:pic>
            <p:nvPicPr>
              <p:cNvPr id="7" name="Picture 6">
                <a:extLst>
                  <a:ext uri="{FF2B5EF4-FFF2-40B4-BE49-F238E27FC236}">
                    <a16:creationId xmlns:a16="http://schemas.microsoft.com/office/drawing/2014/main" id="{02FB76D7-D8C9-B8E1-4C49-9F20D2BF8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469" y="5867980"/>
                <a:ext cx="5220152" cy="624894"/>
              </a:xfrm>
              <a:prstGeom prst="rect">
                <a:avLst/>
              </a:prstGeom>
            </p:spPr>
          </p:pic>
        </p:grpSp>
        <p:sp>
          <p:nvSpPr>
            <p:cNvPr id="11" name="Rectangle 10">
              <a:extLst>
                <a:ext uri="{FF2B5EF4-FFF2-40B4-BE49-F238E27FC236}">
                  <a16:creationId xmlns:a16="http://schemas.microsoft.com/office/drawing/2014/main" id="{7354D9FE-5AB5-5323-92AF-C1930DE05FE6}"/>
                </a:ext>
              </a:extLst>
            </p:cNvPr>
            <p:cNvSpPr/>
            <p:nvPr/>
          </p:nvSpPr>
          <p:spPr>
            <a:xfrm>
              <a:off x="219919" y="1562582"/>
              <a:ext cx="8872377" cy="5295418"/>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636A2BCB-4AA6-1B25-A478-1A44C846C2EE}"/>
              </a:ext>
            </a:extLst>
          </p:cNvPr>
          <p:cNvSpPr txBox="1"/>
          <p:nvPr/>
        </p:nvSpPr>
        <p:spPr>
          <a:xfrm>
            <a:off x="9285221" y="1162295"/>
            <a:ext cx="2488557" cy="4740793"/>
          </a:xfrm>
          <a:prstGeom prst="rect">
            <a:avLst/>
          </a:prstGeom>
          <a:effectLst/>
        </p:spPr>
        <p:txBody>
          <a:bodyPr vert="horz" wrap="square" lIns="91440" tIns="45720" rIns="91440" bIns="45720" rtlCol="0">
            <a:noAutofit/>
          </a:bodyPr>
          <a:lstStyle/>
          <a:p>
            <a:pPr marL="342900" indent="-342900" algn="l">
              <a:spcAft>
                <a:spcPts val="600"/>
              </a:spcAft>
              <a:buClr>
                <a:schemeClr val="accent2"/>
              </a:buClr>
              <a:buSzPct val="125000"/>
              <a:buFont typeface="Wingdings" panose="05000000000000000000" pitchFamily="2" charset="2"/>
              <a:buChar char="§"/>
            </a:pPr>
            <a:r>
              <a:rPr lang="en-US" sz="2000" i="0" dirty="0"/>
              <a:t>Transportation, Industrial, and Electric Power GHG Emissions have decreased even as California’s population grow.</a:t>
            </a:r>
          </a:p>
          <a:p>
            <a:pPr marL="342900" indent="-342900" algn="l">
              <a:spcAft>
                <a:spcPts val="600"/>
              </a:spcAft>
              <a:buClr>
                <a:schemeClr val="accent2"/>
              </a:buClr>
              <a:buSzPct val="125000"/>
              <a:buFont typeface="Wingdings" panose="05000000000000000000" pitchFamily="2" charset="2"/>
              <a:buChar char="§"/>
            </a:pPr>
            <a:r>
              <a:rPr lang="en-US" sz="2000" dirty="0"/>
              <a:t>High GWP (refrigerants) increased during the same time period.</a:t>
            </a:r>
            <a:endParaRPr lang="en-US" sz="2000" i="0" dirty="0"/>
          </a:p>
        </p:txBody>
      </p:sp>
      <p:sp>
        <p:nvSpPr>
          <p:cNvPr id="19" name="TextBox 18">
            <a:extLst>
              <a:ext uri="{FF2B5EF4-FFF2-40B4-BE49-F238E27FC236}">
                <a16:creationId xmlns:a16="http://schemas.microsoft.com/office/drawing/2014/main" id="{508FE606-4AF5-F352-12B1-ED049D336F66}"/>
              </a:ext>
            </a:extLst>
          </p:cNvPr>
          <p:cNvSpPr txBox="1"/>
          <p:nvPr/>
        </p:nvSpPr>
        <p:spPr>
          <a:xfrm>
            <a:off x="5308700" y="6428204"/>
            <a:ext cx="4518206" cy="338554"/>
          </a:xfrm>
          <a:prstGeom prst="rect">
            <a:avLst/>
          </a:prstGeom>
          <a:noFill/>
          <a:effectLst/>
        </p:spPr>
        <p:txBody>
          <a:bodyPr wrap="square">
            <a:spAutoFit/>
          </a:bodyPr>
          <a:lstStyle/>
          <a:p>
            <a:r>
              <a:rPr lang="en-US" sz="1600" dirty="0"/>
              <a:t>https://ww2.arb.ca.gov/ghg-inventory-data</a:t>
            </a:r>
          </a:p>
        </p:txBody>
      </p:sp>
      <p:pic>
        <p:nvPicPr>
          <p:cNvPr id="20" name="Picture 19">
            <a:extLst>
              <a:ext uri="{FF2B5EF4-FFF2-40B4-BE49-F238E27FC236}">
                <a16:creationId xmlns:a16="http://schemas.microsoft.com/office/drawing/2014/main" id="{9C64F0BC-0597-E16F-4293-7F395FB86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822" y="816745"/>
            <a:ext cx="2883019" cy="583789"/>
          </a:xfrm>
          <a:prstGeom prst="rect">
            <a:avLst/>
          </a:prstGeom>
        </p:spPr>
      </p:pic>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97FDEEB0-8D52-A437-26AC-03A5E9929C8D}"/>
                  </a:ext>
                </a:extLst>
              </p14:cNvPr>
              <p14:cNvContentPartPr/>
              <p14:nvPr/>
            </p14:nvContentPartPr>
            <p14:xfrm>
              <a:off x="7072095" y="2511597"/>
              <a:ext cx="1017360" cy="23760"/>
            </p14:xfrm>
          </p:contentPart>
        </mc:Choice>
        <mc:Fallback xmlns="">
          <p:pic>
            <p:nvPicPr>
              <p:cNvPr id="21" name="Ink 20">
                <a:extLst>
                  <a:ext uri="{FF2B5EF4-FFF2-40B4-BE49-F238E27FC236}">
                    <a16:creationId xmlns:a16="http://schemas.microsoft.com/office/drawing/2014/main" id="{97FDEEB0-8D52-A437-26AC-03A5E9929C8D}"/>
                  </a:ext>
                </a:extLst>
              </p:cNvPr>
              <p:cNvPicPr/>
              <p:nvPr/>
            </p:nvPicPr>
            <p:blipFill>
              <a:blip r:embed="rId6"/>
              <a:stretch>
                <a:fillRect/>
              </a:stretch>
            </p:blipFill>
            <p:spPr>
              <a:xfrm>
                <a:off x="7018455" y="2403597"/>
                <a:ext cx="112500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ED6925D1-5B95-39AD-1227-007BB3947C93}"/>
                  </a:ext>
                </a:extLst>
              </p14:cNvPr>
              <p14:cNvContentPartPr/>
              <p14:nvPr/>
            </p14:nvContentPartPr>
            <p14:xfrm>
              <a:off x="7095135" y="3801117"/>
              <a:ext cx="767520" cy="7560"/>
            </p14:xfrm>
          </p:contentPart>
        </mc:Choice>
        <mc:Fallback xmlns="">
          <p:pic>
            <p:nvPicPr>
              <p:cNvPr id="22" name="Ink 21">
                <a:extLst>
                  <a:ext uri="{FF2B5EF4-FFF2-40B4-BE49-F238E27FC236}">
                    <a16:creationId xmlns:a16="http://schemas.microsoft.com/office/drawing/2014/main" id="{ED6925D1-5B95-39AD-1227-007BB3947C93}"/>
                  </a:ext>
                </a:extLst>
              </p:cNvPr>
              <p:cNvPicPr/>
              <p:nvPr/>
            </p:nvPicPr>
            <p:blipFill>
              <a:blip r:embed="rId8"/>
              <a:stretch>
                <a:fillRect/>
              </a:stretch>
            </p:blipFill>
            <p:spPr>
              <a:xfrm>
                <a:off x="7041135" y="3693117"/>
                <a:ext cx="87516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FCE86640-C61E-3DB5-A263-641A0DB22E35}"/>
                  </a:ext>
                </a:extLst>
              </p14:cNvPr>
              <p14:cNvContentPartPr/>
              <p14:nvPr/>
            </p14:nvContentPartPr>
            <p14:xfrm>
              <a:off x="7141575" y="4050957"/>
              <a:ext cx="1029960" cy="12600"/>
            </p14:xfrm>
          </p:contentPart>
        </mc:Choice>
        <mc:Fallback xmlns="">
          <p:pic>
            <p:nvPicPr>
              <p:cNvPr id="23" name="Ink 22">
                <a:extLst>
                  <a:ext uri="{FF2B5EF4-FFF2-40B4-BE49-F238E27FC236}">
                    <a16:creationId xmlns:a16="http://schemas.microsoft.com/office/drawing/2014/main" id="{FCE86640-C61E-3DB5-A263-641A0DB22E35}"/>
                  </a:ext>
                </a:extLst>
              </p:cNvPr>
              <p:cNvPicPr/>
              <p:nvPr/>
            </p:nvPicPr>
            <p:blipFill>
              <a:blip r:embed="rId10"/>
              <a:stretch>
                <a:fillRect/>
              </a:stretch>
            </p:blipFill>
            <p:spPr>
              <a:xfrm>
                <a:off x="7087935" y="3942957"/>
                <a:ext cx="113760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3D373E53-1A5B-EFC2-7EB8-B29DF24469EF}"/>
                  </a:ext>
                </a:extLst>
              </p14:cNvPr>
              <p14:cNvContentPartPr/>
              <p14:nvPr/>
            </p14:nvContentPartPr>
            <p14:xfrm>
              <a:off x="7072095" y="4767052"/>
              <a:ext cx="751320" cy="36720"/>
            </p14:xfrm>
          </p:contentPart>
        </mc:Choice>
        <mc:Fallback xmlns="">
          <p:pic>
            <p:nvPicPr>
              <p:cNvPr id="25" name="Ink 24">
                <a:extLst>
                  <a:ext uri="{FF2B5EF4-FFF2-40B4-BE49-F238E27FC236}">
                    <a16:creationId xmlns:a16="http://schemas.microsoft.com/office/drawing/2014/main" id="{3D373E53-1A5B-EFC2-7EB8-B29DF24469EF}"/>
                  </a:ext>
                </a:extLst>
              </p:cNvPr>
              <p:cNvPicPr/>
              <p:nvPr/>
            </p:nvPicPr>
            <p:blipFill>
              <a:blip r:embed="rId12"/>
              <a:stretch>
                <a:fillRect/>
              </a:stretch>
            </p:blipFill>
            <p:spPr>
              <a:xfrm>
                <a:off x="7036455" y="4695412"/>
                <a:ext cx="822960" cy="180360"/>
              </a:xfrm>
              <a:prstGeom prst="rect">
                <a:avLst/>
              </a:prstGeom>
            </p:spPr>
          </p:pic>
        </mc:Fallback>
      </mc:AlternateContent>
    </p:spTree>
    <p:extLst>
      <p:ext uri="{BB962C8B-B14F-4D97-AF65-F5344CB8AC3E}">
        <p14:creationId xmlns:p14="http://schemas.microsoft.com/office/powerpoint/2010/main" val="457408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5498F1-99FA-9AD1-499C-53BF31BB31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5210" y="836585"/>
            <a:ext cx="8367562" cy="5884258"/>
          </a:xfrm>
          <a:prstGeom prst="rect">
            <a:avLst/>
          </a:prstGeom>
        </p:spPr>
      </p:pic>
      <p:sp>
        <p:nvSpPr>
          <p:cNvPr id="12" name="TextBox 11">
            <a:extLst>
              <a:ext uri="{FF2B5EF4-FFF2-40B4-BE49-F238E27FC236}">
                <a16:creationId xmlns:a16="http://schemas.microsoft.com/office/drawing/2014/main" id="{0F4B875D-3B7A-B664-53B5-F284B0986D31}"/>
              </a:ext>
            </a:extLst>
          </p:cNvPr>
          <p:cNvSpPr txBox="1"/>
          <p:nvPr/>
        </p:nvSpPr>
        <p:spPr>
          <a:xfrm>
            <a:off x="316912" y="6021415"/>
            <a:ext cx="2529090" cy="646331"/>
          </a:xfrm>
          <a:prstGeom prst="rect">
            <a:avLst/>
          </a:prstGeom>
          <a:noFill/>
          <a:effectLst/>
        </p:spPr>
        <p:txBody>
          <a:bodyPr wrap="square">
            <a:spAutoFit/>
          </a:bodyPr>
          <a:lstStyle/>
          <a:p>
            <a:r>
              <a:rPr lang="en-US" dirty="0"/>
              <a:t>https://ww2.arb.ca.gov/ghg-inventory-data</a:t>
            </a:r>
          </a:p>
        </p:txBody>
      </p:sp>
      <p:pic>
        <p:nvPicPr>
          <p:cNvPr id="14" name="Picture 13">
            <a:extLst>
              <a:ext uri="{FF2B5EF4-FFF2-40B4-BE49-F238E27FC236}">
                <a16:creationId xmlns:a16="http://schemas.microsoft.com/office/drawing/2014/main" id="{B6CE596D-72FF-3ADB-CF5A-D0E6A31BF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13863"/>
            <a:ext cx="2346022" cy="475051"/>
          </a:xfrm>
          <a:prstGeom prst="rect">
            <a:avLst/>
          </a:prstGeom>
        </p:spPr>
      </p:pic>
      <p:sp>
        <p:nvSpPr>
          <p:cNvPr id="19" name="Title 1">
            <a:extLst>
              <a:ext uri="{FF2B5EF4-FFF2-40B4-BE49-F238E27FC236}">
                <a16:creationId xmlns:a16="http://schemas.microsoft.com/office/drawing/2014/main" id="{E7205230-E2FC-EBBD-A652-6A21EEE3F513}"/>
              </a:ext>
            </a:extLst>
          </p:cNvPr>
          <p:cNvSpPr>
            <a:spLocks noGrp="1"/>
          </p:cNvSpPr>
          <p:nvPr>
            <p:ph type="title"/>
          </p:nvPr>
        </p:nvSpPr>
        <p:spPr>
          <a:xfrm>
            <a:off x="117825" y="124898"/>
            <a:ext cx="11441567" cy="369332"/>
          </a:xfrm>
          <a:solidFill>
            <a:schemeClr val="bg1"/>
          </a:solidFill>
        </p:spPr>
        <p:txBody>
          <a:bodyPr>
            <a:normAutofit fontScale="90000"/>
          </a:bodyPr>
          <a:lstStyle/>
          <a:p>
            <a:r>
              <a:rPr lang="en-US" sz="3200" dirty="0"/>
              <a:t>Buildings and Construction GHG Emissions Cut Across Sectors</a:t>
            </a:r>
          </a:p>
        </p:txBody>
      </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4092544-B6F0-3DA6-BA32-6627A0B237BA}"/>
                  </a:ext>
                </a:extLst>
              </p14:cNvPr>
              <p14:cNvContentPartPr/>
              <p14:nvPr/>
            </p14:nvContentPartPr>
            <p14:xfrm>
              <a:off x="6364660" y="2556924"/>
              <a:ext cx="945647" cy="45719"/>
            </p14:xfrm>
          </p:contentPart>
        </mc:Choice>
        <mc:Fallback xmlns="">
          <p:pic>
            <p:nvPicPr>
              <p:cNvPr id="20" name="Ink 19">
                <a:extLst>
                  <a:ext uri="{FF2B5EF4-FFF2-40B4-BE49-F238E27FC236}">
                    <a16:creationId xmlns:a16="http://schemas.microsoft.com/office/drawing/2014/main" id="{44092544-B6F0-3DA6-BA32-6627A0B237BA}"/>
                  </a:ext>
                </a:extLst>
              </p:cNvPr>
              <p:cNvPicPr/>
              <p:nvPr/>
            </p:nvPicPr>
            <p:blipFill>
              <a:blip r:embed="rId6"/>
              <a:stretch>
                <a:fillRect/>
              </a:stretch>
            </p:blipFill>
            <p:spPr>
              <a:xfrm>
                <a:off x="6310664" y="2448926"/>
                <a:ext cx="1053279" cy="26135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B3B4EEF5-DE44-4134-5DF1-58E6C28018A7}"/>
                  </a:ext>
                </a:extLst>
              </p14:cNvPr>
              <p14:cNvContentPartPr/>
              <p14:nvPr/>
            </p14:nvContentPartPr>
            <p14:xfrm>
              <a:off x="6835940" y="3072045"/>
              <a:ext cx="929075" cy="113335"/>
            </p14:xfrm>
          </p:contentPart>
        </mc:Choice>
        <mc:Fallback xmlns="">
          <p:pic>
            <p:nvPicPr>
              <p:cNvPr id="21" name="Ink 20">
                <a:extLst>
                  <a:ext uri="{FF2B5EF4-FFF2-40B4-BE49-F238E27FC236}">
                    <a16:creationId xmlns:a16="http://schemas.microsoft.com/office/drawing/2014/main" id="{B3B4EEF5-DE44-4134-5DF1-58E6C28018A7}"/>
                  </a:ext>
                </a:extLst>
              </p:cNvPr>
              <p:cNvPicPr/>
              <p:nvPr/>
            </p:nvPicPr>
            <p:blipFill>
              <a:blip r:embed="rId8"/>
              <a:stretch>
                <a:fillRect/>
              </a:stretch>
            </p:blipFill>
            <p:spPr>
              <a:xfrm>
                <a:off x="6781945" y="2964107"/>
                <a:ext cx="1036705" cy="32885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74A1CAC0-9A24-BCC0-2986-1BA82121FD53}"/>
                  </a:ext>
                </a:extLst>
              </p14:cNvPr>
              <p14:cNvContentPartPr/>
              <p14:nvPr/>
            </p14:nvContentPartPr>
            <p14:xfrm>
              <a:off x="6989500" y="5077924"/>
              <a:ext cx="963945" cy="45719"/>
            </p14:xfrm>
          </p:contentPart>
        </mc:Choice>
        <mc:Fallback xmlns="">
          <p:pic>
            <p:nvPicPr>
              <p:cNvPr id="22" name="Ink 21">
                <a:extLst>
                  <a:ext uri="{FF2B5EF4-FFF2-40B4-BE49-F238E27FC236}">
                    <a16:creationId xmlns:a16="http://schemas.microsoft.com/office/drawing/2014/main" id="{74A1CAC0-9A24-BCC0-2986-1BA82121FD53}"/>
                  </a:ext>
                </a:extLst>
              </p:cNvPr>
              <p:cNvPicPr/>
              <p:nvPr/>
            </p:nvPicPr>
            <p:blipFill>
              <a:blip r:embed="rId10"/>
              <a:stretch>
                <a:fillRect/>
              </a:stretch>
            </p:blipFill>
            <p:spPr>
              <a:xfrm>
                <a:off x="6935508" y="4969926"/>
                <a:ext cx="1071570" cy="26135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FCFE628F-BFDF-5500-D092-F9668B121582}"/>
                  </a:ext>
                </a:extLst>
              </p14:cNvPr>
              <p14:cNvContentPartPr/>
              <p14:nvPr/>
            </p14:nvContentPartPr>
            <p14:xfrm>
              <a:off x="996840" y="5333585"/>
              <a:ext cx="1086165" cy="78515"/>
            </p14:xfrm>
          </p:contentPart>
        </mc:Choice>
        <mc:Fallback xmlns="">
          <p:pic>
            <p:nvPicPr>
              <p:cNvPr id="23" name="Ink 22">
                <a:extLst>
                  <a:ext uri="{FF2B5EF4-FFF2-40B4-BE49-F238E27FC236}">
                    <a16:creationId xmlns:a16="http://schemas.microsoft.com/office/drawing/2014/main" id="{FCFE628F-BFDF-5500-D092-F9668B121582}"/>
                  </a:ext>
                </a:extLst>
              </p:cNvPr>
              <p:cNvPicPr/>
              <p:nvPr/>
            </p:nvPicPr>
            <p:blipFill>
              <a:blip r:embed="rId12"/>
              <a:stretch>
                <a:fillRect/>
              </a:stretch>
            </p:blipFill>
            <p:spPr>
              <a:xfrm>
                <a:off x="942838" y="5225537"/>
                <a:ext cx="1193809" cy="29425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56DD8931-E479-8F14-93CC-05AB826C1924}"/>
                  </a:ext>
                </a:extLst>
              </p14:cNvPr>
              <p14:cNvContentPartPr/>
              <p14:nvPr/>
            </p14:nvContentPartPr>
            <p14:xfrm>
              <a:off x="1115640" y="3127484"/>
              <a:ext cx="1048187" cy="45719"/>
            </p14:xfrm>
          </p:contentPart>
        </mc:Choice>
        <mc:Fallback xmlns="">
          <p:pic>
            <p:nvPicPr>
              <p:cNvPr id="24" name="Ink 23">
                <a:extLst>
                  <a:ext uri="{FF2B5EF4-FFF2-40B4-BE49-F238E27FC236}">
                    <a16:creationId xmlns:a16="http://schemas.microsoft.com/office/drawing/2014/main" id="{56DD8931-E479-8F14-93CC-05AB826C1924}"/>
                  </a:ext>
                </a:extLst>
              </p:cNvPr>
              <p:cNvPicPr/>
              <p:nvPr/>
            </p:nvPicPr>
            <p:blipFill>
              <a:blip r:embed="rId14"/>
              <a:stretch>
                <a:fillRect/>
              </a:stretch>
            </p:blipFill>
            <p:spPr>
              <a:xfrm>
                <a:off x="1061647" y="3018629"/>
                <a:ext cx="1155813"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C970BDA5-A070-F40C-EF49-F4026AFAF34F}"/>
                  </a:ext>
                </a:extLst>
              </p14:cNvPr>
              <p14:cNvContentPartPr/>
              <p14:nvPr/>
            </p14:nvContentPartPr>
            <p14:xfrm>
              <a:off x="2221920" y="2341244"/>
              <a:ext cx="586929" cy="45719"/>
            </p14:xfrm>
          </p:contentPart>
        </mc:Choice>
        <mc:Fallback xmlns="">
          <p:pic>
            <p:nvPicPr>
              <p:cNvPr id="25" name="Ink 24">
                <a:extLst>
                  <a:ext uri="{FF2B5EF4-FFF2-40B4-BE49-F238E27FC236}">
                    <a16:creationId xmlns:a16="http://schemas.microsoft.com/office/drawing/2014/main" id="{C970BDA5-A070-F40C-EF49-F4026AFAF34F}"/>
                  </a:ext>
                </a:extLst>
              </p:cNvPr>
              <p:cNvPicPr/>
              <p:nvPr/>
            </p:nvPicPr>
            <p:blipFill>
              <a:blip r:embed="rId16"/>
              <a:stretch>
                <a:fillRect/>
              </a:stretch>
            </p:blipFill>
            <p:spPr>
              <a:xfrm>
                <a:off x="2167908" y="-11374456"/>
                <a:ext cx="694593"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B55A7293-849C-F312-6C82-061E665F7533}"/>
                  </a:ext>
                </a:extLst>
              </p14:cNvPr>
              <p14:cNvContentPartPr/>
              <p14:nvPr/>
            </p14:nvContentPartPr>
            <p14:xfrm>
              <a:off x="6027420" y="6262644"/>
              <a:ext cx="1059580" cy="45719"/>
            </p14:xfrm>
          </p:contentPart>
        </mc:Choice>
        <mc:Fallback xmlns="">
          <p:pic>
            <p:nvPicPr>
              <p:cNvPr id="26" name="Ink 25">
                <a:extLst>
                  <a:ext uri="{FF2B5EF4-FFF2-40B4-BE49-F238E27FC236}">
                    <a16:creationId xmlns:a16="http://schemas.microsoft.com/office/drawing/2014/main" id="{B55A7293-849C-F312-6C82-061E665F7533}"/>
                  </a:ext>
                </a:extLst>
              </p:cNvPr>
              <p:cNvPicPr/>
              <p:nvPr/>
            </p:nvPicPr>
            <p:blipFill>
              <a:blip r:embed="rId18"/>
              <a:stretch>
                <a:fillRect/>
              </a:stretch>
            </p:blipFill>
            <p:spPr>
              <a:xfrm>
                <a:off x="5973415" y="6153789"/>
                <a:ext cx="1167230" cy="263066"/>
              </a:xfrm>
              <a:prstGeom prst="rect">
                <a:avLst/>
              </a:prstGeom>
            </p:spPr>
          </p:pic>
        </mc:Fallback>
      </mc:AlternateContent>
      <p:sp>
        <p:nvSpPr>
          <p:cNvPr id="27" name="Content Placeholder 2">
            <a:extLst>
              <a:ext uri="{FF2B5EF4-FFF2-40B4-BE49-F238E27FC236}">
                <a16:creationId xmlns:a16="http://schemas.microsoft.com/office/drawing/2014/main" id="{C265308F-43C7-3319-422C-D349FE5E7F70}"/>
              </a:ext>
            </a:extLst>
          </p:cNvPr>
          <p:cNvSpPr>
            <a:spLocks noGrp="1"/>
          </p:cNvSpPr>
          <p:nvPr>
            <p:ph idx="1"/>
          </p:nvPr>
        </p:nvSpPr>
        <p:spPr>
          <a:xfrm>
            <a:off x="8424465" y="1868140"/>
            <a:ext cx="3481318" cy="4440223"/>
          </a:xfrm>
        </p:spPr>
        <p:txBody>
          <a:bodyPr>
            <a:noAutofit/>
          </a:bodyPr>
          <a:lstStyle/>
          <a:p>
            <a:pPr marL="347472" indent="-347472">
              <a:lnSpc>
                <a:spcPct val="100000"/>
              </a:lnSpc>
              <a:spcBef>
                <a:spcPts val="600"/>
              </a:spcBef>
              <a:buClr>
                <a:schemeClr val="accent2"/>
              </a:buClr>
              <a:buSzPct val="125000"/>
              <a:buFont typeface="Wingdings" panose="05000000000000000000" pitchFamily="2" charset="2"/>
              <a:buChar char="§"/>
            </a:pPr>
            <a:r>
              <a:rPr lang="en-US" sz="2000" dirty="0">
                <a:solidFill>
                  <a:schemeClr val="tx2"/>
                </a:solidFill>
                <a:latin typeface="+mn-lt"/>
              </a:rPr>
              <a:t>‘</a:t>
            </a:r>
            <a:r>
              <a:rPr lang="en-US" sz="2000" i="1" dirty="0">
                <a:latin typeface="+mn-lt"/>
              </a:rPr>
              <a:t>Buildings and Construction</a:t>
            </a:r>
            <a:r>
              <a:rPr lang="en-US" sz="2000" dirty="0">
                <a:latin typeface="+mn-lt"/>
              </a:rPr>
              <a:t>’ account for </a:t>
            </a:r>
            <a:r>
              <a:rPr lang="en-US" sz="2000" dirty="0" err="1">
                <a:latin typeface="+mn-lt"/>
              </a:rPr>
              <a:t>approx</a:t>
            </a:r>
            <a:r>
              <a:rPr lang="en-US" sz="2000" dirty="0">
                <a:latin typeface="+mn-lt"/>
              </a:rPr>
              <a:t> 25% of GHG Emissions in California</a:t>
            </a:r>
          </a:p>
          <a:p>
            <a:pPr marL="347472" indent="-347472">
              <a:lnSpc>
                <a:spcPct val="100000"/>
              </a:lnSpc>
              <a:spcBef>
                <a:spcPts val="600"/>
              </a:spcBef>
              <a:buClr>
                <a:schemeClr val="accent2"/>
              </a:buClr>
              <a:buSzPct val="125000"/>
              <a:buFont typeface="Wingdings" panose="05000000000000000000" pitchFamily="2" charset="2"/>
              <a:buChar char="§"/>
            </a:pPr>
            <a:r>
              <a:rPr lang="en-US" sz="2000" dirty="0">
                <a:latin typeface="+mn-lt"/>
              </a:rPr>
              <a:t>The impact is likely much larger due to the emissions of materials manufactured out of state</a:t>
            </a:r>
          </a:p>
          <a:p>
            <a:pPr marL="347472" indent="-347472">
              <a:lnSpc>
                <a:spcPct val="100000"/>
              </a:lnSpc>
              <a:spcBef>
                <a:spcPts val="600"/>
              </a:spcBef>
              <a:buClr>
                <a:schemeClr val="accent2"/>
              </a:buClr>
              <a:buSzPct val="125000"/>
              <a:buFont typeface="Wingdings" panose="05000000000000000000" pitchFamily="2" charset="2"/>
              <a:buChar char="§"/>
            </a:pPr>
            <a:r>
              <a:rPr lang="en-US" sz="2000" dirty="0">
                <a:latin typeface="+mn-lt"/>
              </a:rPr>
              <a:t>Project 2030 estimates Buildings account for 42% of global GHG emissions</a:t>
            </a:r>
          </a:p>
        </p:txBody>
      </p:sp>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A43F2DE3-62B3-A43A-ECAE-CABA14183464}"/>
                  </a:ext>
                </a:extLst>
              </p14:cNvPr>
              <p14:cNvContentPartPr/>
              <p14:nvPr/>
            </p14:nvContentPartPr>
            <p14:xfrm>
              <a:off x="6646741" y="5689904"/>
              <a:ext cx="586929" cy="45719"/>
            </p14:xfrm>
          </p:contentPart>
        </mc:Choice>
        <mc:Fallback xmlns="">
          <p:pic>
            <p:nvPicPr>
              <p:cNvPr id="31" name="Ink 30">
                <a:extLst>
                  <a:ext uri="{FF2B5EF4-FFF2-40B4-BE49-F238E27FC236}">
                    <a16:creationId xmlns:a16="http://schemas.microsoft.com/office/drawing/2014/main" id="{A43F2DE3-62B3-A43A-ECAE-CABA14183464}"/>
                  </a:ext>
                </a:extLst>
              </p:cNvPr>
              <p:cNvPicPr/>
              <p:nvPr/>
            </p:nvPicPr>
            <p:blipFill>
              <a:blip r:embed="rId16"/>
              <a:stretch>
                <a:fillRect/>
              </a:stretch>
            </p:blipFill>
            <p:spPr>
              <a:xfrm>
                <a:off x="6592729" y="-8025796"/>
                <a:ext cx="694593"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Ink 31">
                <a:extLst>
                  <a:ext uri="{FF2B5EF4-FFF2-40B4-BE49-F238E27FC236}">
                    <a16:creationId xmlns:a16="http://schemas.microsoft.com/office/drawing/2014/main" id="{DCC92020-7AA5-E62B-C961-298036FCE25F}"/>
                  </a:ext>
                </a:extLst>
              </p14:cNvPr>
              <p14:cNvContentPartPr/>
              <p14:nvPr/>
            </p14:nvContentPartPr>
            <p14:xfrm>
              <a:off x="1461770" y="4752413"/>
              <a:ext cx="518483" cy="45719"/>
            </p14:xfrm>
          </p:contentPart>
        </mc:Choice>
        <mc:Fallback xmlns="">
          <p:pic>
            <p:nvPicPr>
              <p:cNvPr id="32" name="Ink 31">
                <a:extLst>
                  <a:ext uri="{FF2B5EF4-FFF2-40B4-BE49-F238E27FC236}">
                    <a16:creationId xmlns:a16="http://schemas.microsoft.com/office/drawing/2014/main" id="{DCC92020-7AA5-E62B-C961-298036FCE25F}"/>
                  </a:ext>
                </a:extLst>
              </p:cNvPr>
              <p:cNvPicPr/>
              <p:nvPr/>
            </p:nvPicPr>
            <p:blipFill>
              <a:blip r:embed="rId21"/>
              <a:stretch>
                <a:fillRect/>
              </a:stretch>
            </p:blipFill>
            <p:spPr>
              <a:xfrm>
                <a:off x="1407799" y="-8963287"/>
                <a:ext cx="626066"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 name="Ink 1">
                <a:extLst>
                  <a:ext uri="{FF2B5EF4-FFF2-40B4-BE49-F238E27FC236}">
                    <a16:creationId xmlns:a16="http://schemas.microsoft.com/office/drawing/2014/main" id="{8CE9EBE6-9ED0-9CDC-2631-1C9ADBAEC654}"/>
                  </a:ext>
                </a:extLst>
              </p14:cNvPr>
              <p14:cNvContentPartPr/>
              <p14:nvPr/>
            </p14:nvContentPartPr>
            <p14:xfrm>
              <a:off x="1461770" y="4461827"/>
              <a:ext cx="518483" cy="45719"/>
            </p14:xfrm>
          </p:contentPart>
        </mc:Choice>
        <mc:Fallback xmlns="">
          <p:pic>
            <p:nvPicPr>
              <p:cNvPr id="2" name="Ink 1">
                <a:extLst>
                  <a:ext uri="{FF2B5EF4-FFF2-40B4-BE49-F238E27FC236}">
                    <a16:creationId xmlns:a16="http://schemas.microsoft.com/office/drawing/2014/main" id="{8CE9EBE6-9ED0-9CDC-2631-1C9ADBAEC654}"/>
                  </a:ext>
                </a:extLst>
              </p:cNvPr>
              <p:cNvPicPr/>
              <p:nvPr/>
            </p:nvPicPr>
            <p:blipFill>
              <a:blip r:embed="rId21"/>
              <a:stretch>
                <a:fillRect/>
              </a:stretch>
            </p:blipFill>
            <p:spPr>
              <a:xfrm>
                <a:off x="1407799" y="-9253873"/>
                <a:ext cx="626066" cy="27431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 name="Ink 2">
                <a:extLst>
                  <a:ext uri="{FF2B5EF4-FFF2-40B4-BE49-F238E27FC236}">
                    <a16:creationId xmlns:a16="http://schemas.microsoft.com/office/drawing/2014/main" id="{8E12FCFE-4D50-BE57-40F7-569CB0D009F3}"/>
                  </a:ext>
                </a:extLst>
              </p14:cNvPr>
              <p14:cNvContentPartPr/>
              <p14:nvPr/>
            </p14:nvContentPartPr>
            <p14:xfrm>
              <a:off x="4198187" y="2718655"/>
              <a:ext cx="945647" cy="45719"/>
            </p14:xfrm>
          </p:contentPart>
        </mc:Choice>
        <mc:Fallback xmlns="">
          <p:pic>
            <p:nvPicPr>
              <p:cNvPr id="3" name="Ink 2">
                <a:extLst>
                  <a:ext uri="{FF2B5EF4-FFF2-40B4-BE49-F238E27FC236}">
                    <a16:creationId xmlns:a16="http://schemas.microsoft.com/office/drawing/2014/main" id="{8E12FCFE-4D50-BE57-40F7-569CB0D009F3}"/>
                  </a:ext>
                </a:extLst>
              </p:cNvPr>
              <p:cNvPicPr/>
              <p:nvPr/>
            </p:nvPicPr>
            <p:blipFill>
              <a:blip r:embed="rId24"/>
              <a:stretch>
                <a:fillRect/>
              </a:stretch>
            </p:blipFill>
            <p:spPr>
              <a:xfrm>
                <a:off x="4144191" y="2610657"/>
                <a:ext cx="1053279" cy="261354"/>
              </a:xfrm>
              <a:prstGeom prst="rect">
                <a:avLst/>
              </a:prstGeom>
            </p:spPr>
          </p:pic>
        </mc:Fallback>
      </mc:AlternateContent>
    </p:spTree>
    <p:extLst>
      <p:ext uri="{BB962C8B-B14F-4D97-AF65-F5344CB8AC3E}">
        <p14:creationId xmlns:p14="http://schemas.microsoft.com/office/powerpoint/2010/main" val="146905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D87C-A130-586C-8D34-F53E00DD6387}"/>
              </a:ext>
            </a:extLst>
          </p:cNvPr>
          <p:cNvSpPr>
            <a:spLocks noGrp="1"/>
          </p:cNvSpPr>
          <p:nvPr>
            <p:ph type="title"/>
          </p:nvPr>
        </p:nvSpPr>
        <p:spPr>
          <a:xfrm>
            <a:off x="408709" y="3139209"/>
            <a:ext cx="3452091" cy="3109191"/>
          </a:xfrm>
        </p:spPr>
        <p:txBody>
          <a:bodyPr>
            <a:normAutofit/>
          </a:bodyPr>
          <a:lstStyle/>
          <a:p>
            <a:r>
              <a:rPr lang="en-US" dirty="0"/>
              <a:t>ZNCD and The Electric Grid</a:t>
            </a:r>
          </a:p>
        </p:txBody>
      </p:sp>
      <p:pic>
        <p:nvPicPr>
          <p:cNvPr id="4" name="Picture 3">
            <a:extLst>
              <a:ext uri="{FF2B5EF4-FFF2-40B4-BE49-F238E27FC236}">
                <a16:creationId xmlns:a16="http://schemas.microsoft.com/office/drawing/2014/main" id="{7E7C43CE-224A-2120-1A12-BA20E174221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26222" y="0"/>
            <a:ext cx="8065778" cy="6718300"/>
          </a:xfrm>
          <a:prstGeom prst="rect">
            <a:avLst/>
          </a:prstGeom>
        </p:spPr>
      </p:pic>
    </p:spTree>
    <p:extLst>
      <p:ext uri="{BB962C8B-B14F-4D97-AF65-F5344CB8AC3E}">
        <p14:creationId xmlns:p14="http://schemas.microsoft.com/office/powerpoint/2010/main" val="2814598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1C0B-7FAE-9AD4-9F6B-7302E8F5AD59}"/>
              </a:ext>
            </a:extLst>
          </p:cNvPr>
          <p:cNvSpPr>
            <a:spLocks noGrp="1"/>
          </p:cNvSpPr>
          <p:nvPr>
            <p:ph type="title"/>
          </p:nvPr>
        </p:nvSpPr>
        <p:spPr>
          <a:xfrm>
            <a:off x="431902" y="312842"/>
            <a:ext cx="10461386" cy="767687"/>
          </a:xfrm>
        </p:spPr>
        <p:txBody>
          <a:bodyPr/>
          <a:lstStyle/>
          <a:p>
            <a:r>
              <a:rPr lang="en-US" dirty="0"/>
              <a:t>Key Concepts for ZNCD and our Electric Grid</a:t>
            </a:r>
          </a:p>
        </p:txBody>
      </p:sp>
      <p:sp>
        <p:nvSpPr>
          <p:cNvPr id="3" name="Content Placeholder 2">
            <a:extLst>
              <a:ext uri="{FF2B5EF4-FFF2-40B4-BE49-F238E27FC236}">
                <a16:creationId xmlns:a16="http://schemas.microsoft.com/office/drawing/2014/main" id="{B401DC5B-A1AF-435A-BAD6-516ADCF13DDF}"/>
              </a:ext>
            </a:extLst>
          </p:cNvPr>
          <p:cNvSpPr>
            <a:spLocks noGrp="1"/>
          </p:cNvSpPr>
          <p:nvPr>
            <p:ph sz="half" idx="1"/>
          </p:nvPr>
        </p:nvSpPr>
        <p:spPr>
          <a:xfrm>
            <a:off x="301274" y="1392740"/>
            <a:ext cx="6099527" cy="5073144"/>
          </a:xfrm>
        </p:spPr>
        <p:txBody>
          <a:bodyPr>
            <a:normAutofit/>
          </a:bodyPr>
          <a:lstStyle/>
          <a:p>
            <a:r>
              <a:rPr lang="en-US" sz="2400" b="1" dirty="0"/>
              <a:t>Reliability</a:t>
            </a:r>
            <a:r>
              <a:rPr lang="en-US" sz="2400" dirty="0"/>
              <a:t> – is the power distribution and transmission steady and continuous</a:t>
            </a:r>
          </a:p>
          <a:p>
            <a:r>
              <a:rPr lang="en-US" sz="2400" b="1" dirty="0"/>
              <a:t>Adequacy</a:t>
            </a:r>
            <a:r>
              <a:rPr lang="en-US" sz="2400" dirty="0"/>
              <a:t> – do we have enough resource capacity to meet demand</a:t>
            </a:r>
          </a:p>
          <a:p>
            <a:r>
              <a:rPr lang="en-US" sz="2400" b="1" dirty="0"/>
              <a:t>Resiliency</a:t>
            </a:r>
            <a:r>
              <a:rPr lang="en-US" sz="2400" dirty="0"/>
              <a:t> – can we safely and efficiently power down and power off during Public Safety Power Shutoffs (PSPS) to prevent wild fire</a:t>
            </a:r>
          </a:p>
          <a:p>
            <a:r>
              <a:rPr lang="en-US" sz="2400" b="1" dirty="0"/>
              <a:t>Climate Action Goals </a:t>
            </a:r>
            <a:r>
              <a:rPr lang="en-US" sz="2400" dirty="0"/>
              <a:t>– can we </a:t>
            </a:r>
            <a:r>
              <a:rPr lang="en-US" sz="2400" i="1" dirty="0"/>
              <a:t>quickly</a:t>
            </a:r>
            <a:r>
              <a:rPr lang="en-US" sz="2400" dirty="0"/>
              <a:t> implement zero-net-carbon electricity production</a:t>
            </a:r>
          </a:p>
          <a:p>
            <a:endParaRPr lang="en-US" dirty="0"/>
          </a:p>
        </p:txBody>
      </p:sp>
      <p:pic>
        <p:nvPicPr>
          <p:cNvPr id="5" name="Picture 4">
            <a:extLst>
              <a:ext uri="{FF2B5EF4-FFF2-40B4-BE49-F238E27FC236}">
                <a16:creationId xmlns:a16="http://schemas.microsoft.com/office/drawing/2014/main" id="{D386FFD8-2AD9-981D-0DD6-E5AA971C7A86}"/>
              </a:ext>
            </a:extLst>
          </p:cNvPr>
          <p:cNvPicPr>
            <a:picLocks noChangeAspect="1"/>
          </p:cNvPicPr>
          <p:nvPr/>
        </p:nvPicPr>
        <p:blipFill>
          <a:blip r:embed="rId2"/>
          <a:stretch>
            <a:fillRect/>
          </a:stretch>
        </p:blipFill>
        <p:spPr>
          <a:xfrm>
            <a:off x="6587949" y="1249176"/>
            <a:ext cx="3992965" cy="5201585"/>
          </a:xfrm>
          <a:prstGeom prst="rect">
            <a:avLst/>
          </a:prstGeom>
        </p:spPr>
      </p:pic>
      <p:sp>
        <p:nvSpPr>
          <p:cNvPr id="7" name="TextBox 6">
            <a:extLst>
              <a:ext uri="{FF2B5EF4-FFF2-40B4-BE49-F238E27FC236}">
                <a16:creationId xmlns:a16="http://schemas.microsoft.com/office/drawing/2014/main" id="{2B31D1AB-48F9-3CCE-E3D0-7D90AC8983CA}"/>
              </a:ext>
            </a:extLst>
          </p:cNvPr>
          <p:cNvSpPr txBox="1"/>
          <p:nvPr/>
        </p:nvSpPr>
        <p:spPr>
          <a:xfrm>
            <a:off x="6570578" y="6450761"/>
            <a:ext cx="4441372" cy="292388"/>
          </a:xfrm>
          <a:prstGeom prst="rect">
            <a:avLst/>
          </a:prstGeom>
          <a:noFill/>
        </p:spPr>
        <p:txBody>
          <a:bodyPr wrap="square">
            <a:spAutoFit/>
          </a:bodyPr>
          <a:lstStyle/>
          <a:p>
            <a:r>
              <a:rPr lang="en-US" sz="1300" dirty="0"/>
              <a:t>https://www.cpuc.ca.gov/industries-and-topics/wildfires</a:t>
            </a:r>
          </a:p>
        </p:txBody>
      </p:sp>
    </p:spTree>
    <p:extLst>
      <p:ext uri="{BB962C8B-B14F-4D97-AF65-F5344CB8AC3E}">
        <p14:creationId xmlns:p14="http://schemas.microsoft.com/office/powerpoint/2010/main" val="1455757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9375-7778-C61E-6A45-188654B3A66F}"/>
              </a:ext>
            </a:extLst>
          </p:cNvPr>
          <p:cNvSpPr>
            <a:spLocks noGrp="1"/>
          </p:cNvSpPr>
          <p:nvPr>
            <p:ph type="title"/>
          </p:nvPr>
        </p:nvSpPr>
        <p:spPr>
          <a:xfrm>
            <a:off x="326114" y="423545"/>
            <a:ext cx="10515600" cy="422570"/>
          </a:xfrm>
        </p:spPr>
        <p:txBody>
          <a:bodyPr>
            <a:normAutofit fontScale="90000"/>
          </a:bodyPr>
          <a:lstStyle/>
          <a:p>
            <a:r>
              <a:rPr lang="en-US" sz="3200" dirty="0"/>
              <a:t>California’s Electricity Generation is Becoming Cleaner</a:t>
            </a:r>
            <a:br>
              <a:rPr lang="en-US" sz="3200" dirty="0"/>
            </a:br>
            <a:endParaRPr lang="en-US" sz="3200" dirty="0"/>
          </a:p>
        </p:txBody>
      </p:sp>
      <p:pic>
        <p:nvPicPr>
          <p:cNvPr id="5" name="Content Placeholder 4">
            <a:extLst>
              <a:ext uri="{FF2B5EF4-FFF2-40B4-BE49-F238E27FC236}">
                <a16:creationId xmlns:a16="http://schemas.microsoft.com/office/drawing/2014/main" id="{06A03B27-6169-0C27-76F5-2EF02D1F0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33" y="1319479"/>
            <a:ext cx="7666211" cy="5114976"/>
          </a:xfrm>
          <a:prstGeom prst="rect">
            <a:avLst/>
          </a:prstGeom>
          <a:ln>
            <a:solidFill>
              <a:schemeClr val="tx2"/>
            </a:solidFill>
          </a:ln>
        </p:spPr>
      </p:pic>
      <p:sp>
        <p:nvSpPr>
          <p:cNvPr id="4" name="TextBox 3">
            <a:extLst>
              <a:ext uri="{FF2B5EF4-FFF2-40B4-BE49-F238E27FC236}">
                <a16:creationId xmlns:a16="http://schemas.microsoft.com/office/drawing/2014/main" id="{13D503CE-5557-9A3D-8511-58A54B3A0DC8}"/>
              </a:ext>
            </a:extLst>
          </p:cNvPr>
          <p:cNvSpPr txBox="1"/>
          <p:nvPr/>
        </p:nvSpPr>
        <p:spPr>
          <a:xfrm>
            <a:off x="8122462" y="1319479"/>
            <a:ext cx="3452766" cy="3976421"/>
          </a:xfrm>
          <a:prstGeom prst="rect">
            <a:avLst/>
          </a:prstGeom>
          <a:effectLst/>
        </p:spPr>
        <p:txBody>
          <a:bodyPr vert="horz" wrap="square" lIns="91440" tIns="45720" rIns="91440" bIns="45720" rtlCol="0">
            <a:noAutofit/>
          </a:bodyPr>
          <a:lstStyle/>
          <a:p>
            <a:pPr algn="l">
              <a:buClr>
                <a:schemeClr val="accent2"/>
              </a:buClr>
            </a:pPr>
            <a:endParaRPr lang="en-US" sz="2000" dirty="0"/>
          </a:p>
          <a:p>
            <a:pPr marL="342900" indent="-342900">
              <a:buClr>
                <a:schemeClr val="accent2"/>
              </a:buClr>
              <a:buFont typeface="Wingdings" panose="05000000000000000000" pitchFamily="2" charset="2"/>
              <a:buChar char="§"/>
            </a:pPr>
            <a:r>
              <a:rPr lang="en-US" sz="2000" dirty="0"/>
              <a:t>Natural gas-fired fuel accounted for 31% of California’s electricity generation</a:t>
            </a:r>
          </a:p>
          <a:p>
            <a:pPr marL="342900" indent="-342900">
              <a:buClr>
                <a:schemeClr val="accent2"/>
              </a:buClr>
              <a:buFont typeface="Wingdings" panose="05000000000000000000" pitchFamily="2" charset="2"/>
              <a:buChar char="§"/>
            </a:pPr>
            <a:endParaRPr lang="en-US" sz="2000" dirty="0"/>
          </a:p>
          <a:p>
            <a:pPr marL="342900" indent="-342900">
              <a:buClr>
                <a:schemeClr val="accent2"/>
              </a:buClr>
              <a:buFont typeface="Wingdings" panose="05000000000000000000" pitchFamily="2" charset="2"/>
              <a:buChar char="§"/>
            </a:pPr>
            <a:r>
              <a:rPr lang="en-US" sz="2000" dirty="0"/>
              <a:t>Approx 69% came from non-fossil fuel sources </a:t>
            </a:r>
          </a:p>
          <a:p>
            <a:pPr algn="l">
              <a:buClr>
                <a:schemeClr val="accent2"/>
              </a:buClr>
            </a:pPr>
            <a:endParaRPr lang="en-US" sz="2000" dirty="0"/>
          </a:p>
          <a:p>
            <a:pPr marL="342900" indent="-342900" algn="l">
              <a:buClr>
                <a:schemeClr val="accent2"/>
              </a:buClr>
              <a:buFont typeface="Wingdings" panose="05000000000000000000" pitchFamily="2" charset="2"/>
              <a:buChar char="§"/>
            </a:pPr>
            <a:r>
              <a:rPr lang="en-US" sz="2000" dirty="0"/>
              <a:t>Nonhydroelectric Renewables (mostly wind and solar) provided </a:t>
            </a:r>
            <a:r>
              <a:rPr lang="en-US" sz="2000" dirty="0" err="1"/>
              <a:t>approx</a:t>
            </a:r>
            <a:r>
              <a:rPr lang="en-US" sz="2000" dirty="0"/>
              <a:t> 38% of the total mix</a:t>
            </a:r>
          </a:p>
        </p:txBody>
      </p:sp>
      <p:sp>
        <p:nvSpPr>
          <p:cNvPr id="6" name="TextBox 5">
            <a:extLst>
              <a:ext uri="{FF2B5EF4-FFF2-40B4-BE49-F238E27FC236}">
                <a16:creationId xmlns:a16="http://schemas.microsoft.com/office/drawing/2014/main" id="{DAC80334-02B8-5201-3BB6-01A90AE1A724}"/>
              </a:ext>
            </a:extLst>
          </p:cNvPr>
          <p:cNvSpPr txBox="1"/>
          <p:nvPr/>
        </p:nvSpPr>
        <p:spPr>
          <a:xfrm>
            <a:off x="4669971" y="6390911"/>
            <a:ext cx="3342582" cy="307777"/>
          </a:xfrm>
          <a:prstGeom prst="rect">
            <a:avLst/>
          </a:prstGeom>
          <a:noFill/>
          <a:effectLst/>
        </p:spPr>
        <p:txBody>
          <a:bodyPr wrap="square">
            <a:spAutoFit/>
          </a:bodyPr>
          <a:lstStyle/>
          <a:p>
            <a:r>
              <a:rPr lang="en-US" sz="1400" dirty="0"/>
              <a:t>https://www.eia.gov/state/?sid=CA#tabs-4</a:t>
            </a:r>
          </a:p>
        </p:txBody>
      </p:sp>
      <p:sp>
        <p:nvSpPr>
          <p:cNvPr id="7" name="Right Brace 6">
            <a:extLst>
              <a:ext uri="{FF2B5EF4-FFF2-40B4-BE49-F238E27FC236}">
                <a16:creationId xmlns:a16="http://schemas.microsoft.com/office/drawing/2014/main" id="{AD02E5A2-0398-347C-C6FA-62585B80E6C4}"/>
              </a:ext>
            </a:extLst>
          </p:cNvPr>
          <p:cNvSpPr/>
          <p:nvPr/>
        </p:nvSpPr>
        <p:spPr>
          <a:xfrm>
            <a:off x="6669741" y="3808207"/>
            <a:ext cx="516367" cy="1398494"/>
          </a:xfrm>
          <a:prstGeom prst="rightBrace">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3C719FF-3C45-F9E0-CAF2-21E31E535723}"/>
              </a:ext>
            </a:extLst>
          </p:cNvPr>
          <p:cNvCxnSpPr/>
          <p:nvPr/>
        </p:nvCxnSpPr>
        <p:spPr>
          <a:xfrm flipH="1">
            <a:off x="7186108" y="3396727"/>
            <a:ext cx="936354" cy="108921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7525A8-DED9-AE6E-08E6-48F3E38113F5}"/>
              </a:ext>
            </a:extLst>
          </p:cNvPr>
          <p:cNvCxnSpPr/>
          <p:nvPr/>
        </p:nvCxnSpPr>
        <p:spPr>
          <a:xfrm flipH="1">
            <a:off x="5948979" y="1818042"/>
            <a:ext cx="2173483" cy="10972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22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5B0A7-DE37-C968-8F72-32017948FB72}"/>
              </a:ext>
            </a:extLst>
          </p:cNvPr>
          <p:cNvSpPr>
            <a:spLocks noGrp="1"/>
          </p:cNvSpPr>
          <p:nvPr>
            <p:ph type="title"/>
          </p:nvPr>
        </p:nvSpPr>
        <p:spPr>
          <a:xfrm>
            <a:off x="508000" y="157012"/>
            <a:ext cx="10515600" cy="750443"/>
          </a:xfrm>
        </p:spPr>
        <p:txBody>
          <a:bodyPr>
            <a:normAutofit fontScale="90000"/>
          </a:bodyPr>
          <a:lstStyle/>
          <a:p>
            <a:r>
              <a:rPr lang="en-US" sz="3200" dirty="0"/>
              <a:t>Strategies for Meeting the Increase in Energy Demand</a:t>
            </a:r>
          </a:p>
        </p:txBody>
      </p:sp>
      <p:sp>
        <p:nvSpPr>
          <p:cNvPr id="3" name="Content Placeholder 2">
            <a:extLst>
              <a:ext uri="{FF2B5EF4-FFF2-40B4-BE49-F238E27FC236}">
                <a16:creationId xmlns:a16="http://schemas.microsoft.com/office/drawing/2014/main" id="{01D383FC-959C-E5C7-7343-22A0C0F1006D}"/>
              </a:ext>
            </a:extLst>
          </p:cNvPr>
          <p:cNvSpPr>
            <a:spLocks noGrp="1"/>
          </p:cNvSpPr>
          <p:nvPr>
            <p:ph idx="1"/>
          </p:nvPr>
        </p:nvSpPr>
        <p:spPr>
          <a:xfrm>
            <a:off x="507999" y="1408112"/>
            <a:ext cx="4559300" cy="4875212"/>
          </a:xfrm>
        </p:spPr>
        <p:txBody>
          <a:bodyPr>
            <a:normAutofit/>
          </a:bodyPr>
          <a:lstStyle/>
          <a:p>
            <a:pPr>
              <a:buClr>
                <a:schemeClr val="accent2"/>
              </a:buClr>
              <a:buFont typeface="Wingdings" panose="05000000000000000000" pitchFamily="2" charset="2"/>
              <a:buChar char="§"/>
            </a:pPr>
            <a:r>
              <a:rPr lang="en-US" sz="2400" dirty="0"/>
              <a:t>Upgrades to the Grid –Improved wire types and transformers</a:t>
            </a:r>
          </a:p>
          <a:p>
            <a:pPr>
              <a:buClr>
                <a:schemeClr val="accent2"/>
              </a:buClr>
              <a:buFont typeface="Wingdings" panose="05000000000000000000" pitchFamily="2" charset="2"/>
              <a:buChar char="§"/>
            </a:pPr>
            <a:r>
              <a:rPr lang="en-US" sz="2400" dirty="0"/>
              <a:t>Energy Storage Expansion –Short Duration and Long Term</a:t>
            </a:r>
          </a:p>
          <a:p>
            <a:pPr>
              <a:buClr>
                <a:schemeClr val="accent2"/>
              </a:buClr>
              <a:buFont typeface="Wingdings" panose="05000000000000000000" pitchFamily="2" charset="2"/>
              <a:buChar char="§"/>
            </a:pPr>
            <a:r>
              <a:rPr lang="en-US" sz="2400" dirty="0"/>
              <a:t>Energy Resource Diversification</a:t>
            </a:r>
          </a:p>
          <a:p>
            <a:pPr>
              <a:buClr>
                <a:schemeClr val="accent2"/>
              </a:buClr>
              <a:buFont typeface="Wingdings" panose="05000000000000000000" pitchFamily="2" charset="2"/>
              <a:buChar char="§"/>
            </a:pPr>
            <a:r>
              <a:rPr lang="en-US" sz="2400" dirty="0"/>
              <a:t>Natural Gas Substitutions –Hydrogen and Biomethane</a:t>
            </a:r>
          </a:p>
        </p:txBody>
      </p:sp>
      <p:sp>
        <p:nvSpPr>
          <p:cNvPr id="5" name="Content Placeholder 2">
            <a:extLst>
              <a:ext uri="{FF2B5EF4-FFF2-40B4-BE49-F238E27FC236}">
                <a16:creationId xmlns:a16="http://schemas.microsoft.com/office/drawing/2014/main" id="{D26191AA-9D32-B6F1-A30A-30FA977A940D}"/>
              </a:ext>
            </a:extLst>
          </p:cNvPr>
          <p:cNvSpPr txBox="1">
            <a:spLocks/>
          </p:cNvSpPr>
          <p:nvPr/>
        </p:nvSpPr>
        <p:spPr>
          <a:xfrm>
            <a:off x="9582314" y="1661974"/>
            <a:ext cx="2266786" cy="181883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F26E2B"/>
              </a:buClr>
              <a:buSzPct val="80000"/>
              <a:buFont typeface="Wingdings" pitchFamily="2" charset="2"/>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This study specifically addresses upgrading the electric grid with new ‘advanced’ conductors without the need to build new lines in California.</a:t>
            </a:r>
          </a:p>
        </p:txBody>
      </p:sp>
      <p:pic>
        <p:nvPicPr>
          <p:cNvPr id="6" name="Picture 5">
            <a:extLst>
              <a:ext uri="{FF2B5EF4-FFF2-40B4-BE49-F238E27FC236}">
                <a16:creationId xmlns:a16="http://schemas.microsoft.com/office/drawing/2014/main" id="{AF92D969-BB4F-C662-3D15-6EF3024B3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202" y="1408112"/>
            <a:ext cx="3816514" cy="4917654"/>
          </a:xfrm>
          <a:prstGeom prst="rect">
            <a:avLst/>
          </a:prstGeom>
          <a:ln>
            <a:solidFill>
              <a:srgbClr val="17406D"/>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FC7D9E5-A5B3-2846-1A3D-B8F56B8C049B}"/>
              </a:ext>
            </a:extLst>
          </p:cNvPr>
          <p:cNvSpPr txBox="1"/>
          <p:nvPr/>
        </p:nvSpPr>
        <p:spPr>
          <a:xfrm>
            <a:off x="9733619" y="3678045"/>
            <a:ext cx="1950381" cy="1569660"/>
          </a:xfrm>
          <a:prstGeom prst="rect">
            <a:avLst/>
          </a:prstGeom>
          <a:noFill/>
          <a:effectLst/>
        </p:spPr>
        <p:txBody>
          <a:bodyPr wrap="square">
            <a:spAutoFit/>
          </a:bodyPr>
          <a:lstStyle/>
          <a:p>
            <a:r>
              <a:rPr lang="en-US" sz="1600" dirty="0"/>
              <a:t>https://www.2035report.com/wp-content/uploads/2024/04/GridLab_2035-Reconductoring-Technical-Report.pdf</a:t>
            </a:r>
          </a:p>
        </p:txBody>
      </p:sp>
    </p:spTree>
    <p:extLst>
      <p:ext uri="{BB962C8B-B14F-4D97-AF65-F5344CB8AC3E}">
        <p14:creationId xmlns:p14="http://schemas.microsoft.com/office/powerpoint/2010/main" val="3362425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E4420-E00A-438D-B2CD-A55A27F09C02}"/>
              </a:ext>
            </a:extLst>
          </p:cNvPr>
          <p:cNvPicPr>
            <a:picLocks noChangeAspect="1"/>
          </p:cNvPicPr>
          <p:nvPr/>
        </p:nvPicPr>
        <p:blipFill rotWithShape="1">
          <a:blip r:embed="rId4"/>
          <a:srcRect r="29053" b="3836"/>
          <a:stretch/>
        </p:blipFill>
        <p:spPr>
          <a:xfrm>
            <a:off x="5540630" y="1189329"/>
            <a:ext cx="6016748" cy="5113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0E6EC1D8-CD57-481E-80E2-C899C49BF1EC}"/>
              </a:ext>
            </a:extLst>
          </p:cNvPr>
          <p:cNvSpPr/>
          <p:nvPr/>
        </p:nvSpPr>
        <p:spPr>
          <a:xfrm>
            <a:off x="5407014" y="5874404"/>
            <a:ext cx="1016761" cy="68136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EB53237A-553C-4764-951C-7B4051C7E7E2}"/>
              </a:ext>
            </a:extLst>
          </p:cNvPr>
          <p:cNvGrpSpPr/>
          <p:nvPr/>
        </p:nvGrpSpPr>
        <p:grpSpPr>
          <a:xfrm>
            <a:off x="7177531" y="2529109"/>
            <a:ext cx="2743200" cy="4023360"/>
            <a:chOff x="3570941" y="2550739"/>
            <a:chExt cx="2743200" cy="4026126"/>
          </a:xfrm>
        </p:grpSpPr>
        <p:sp>
          <p:nvSpPr>
            <p:cNvPr id="3" name="Rectangle 2">
              <a:extLst>
                <a:ext uri="{FF2B5EF4-FFF2-40B4-BE49-F238E27FC236}">
                  <a16:creationId xmlns:a16="http://schemas.microsoft.com/office/drawing/2014/main" id="{17A9FDC1-EF49-4E9C-A3D2-458052A5DDE1}"/>
                </a:ext>
              </a:extLst>
            </p:cNvPr>
            <p:cNvSpPr/>
            <p:nvPr/>
          </p:nvSpPr>
          <p:spPr>
            <a:xfrm>
              <a:off x="5228296" y="5895501"/>
              <a:ext cx="522529" cy="68136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4" name="Picture 5" descr="raise hand function.png">
              <a:extLst>
                <a:ext uri="{FF2B5EF4-FFF2-40B4-BE49-F238E27FC236}">
                  <a16:creationId xmlns:a16="http://schemas.microsoft.com/office/drawing/2014/main" id="{189BC1D1-4A96-4FB5-AD54-90981F3BDA2E}"/>
                </a:ext>
              </a:extLst>
            </p:cNvPr>
            <p:cNvPicPr>
              <a:picLocks noChangeAspect="1"/>
            </p:cNvPicPr>
            <p:nvPr/>
          </p:nvPicPr>
          <p:blipFill>
            <a:blip r:embed="rId5"/>
            <a:stretch>
              <a:fillRect/>
            </a:stretch>
          </p:blipFill>
          <p:spPr>
            <a:xfrm>
              <a:off x="3570941" y="2550739"/>
              <a:ext cx="2743200" cy="2600696"/>
            </a:xfrm>
            <a:prstGeom prst="rect">
              <a:avLst/>
            </a:prstGeom>
            <a:ln w="57150">
              <a:solidFill>
                <a:schemeClr val="accent2"/>
              </a:solidFill>
            </a:ln>
          </p:spPr>
        </p:pic>
      </p:grpSp>
      <p:sp>
        <p:nvSpPr>
          <p:cNvPr id="7" name="Rectangle 6">
            <a:extLst>
              <a:ext uri="{FF2B5EF4-FFF2-40B4-BE49-F238E27FC236}">
                <a16:creationId xmlns:a16="http://schemas.microsoft.com/office/drawing/2014/main" id="{DB47CBCA-874C-4ECC-A85A-22FEC8E0270D}"/>
              </a:ext>
            </a:extLst>
          </p:cNvPr>
          <p:cNvSpPr/>
          <p:nvPr/>
        </p:nvSpPr>
        <p:spPr>
          <a:xfrm>
            <a:off x="9357415" y="5872309"/>
            <a:ext cx="398973" cy="6829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122417-D4E4-5847-B3CD-D0D51F9A0D5F}"/>
              </a:ext>
            </a:extLst>
          </p:cNvPr>
          <p:cNvSpPr/>
          <p:nvPr/>
        </p:nvSpPr>
        <p:spPr>
          <a:xfrm>
            <a:off x="417871" y="1466422"/>
            <a:ext cx="4490867" cy="507831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atin typeface="Arial"/>
                <a:cs typeface="Arial"/>
              </a:rPr>
              <a:t>Please be sure your full name is displayed </a:t>
            </a:r>
          </a:p>
          <a:p>
            <a:pPr marL="285750" indent="-285750">
              <a:buFont typeface="Arial" panose="020B0604020202020204" pitchFamily="34" charset="0"/>
              <a:buChar char="•"/>
            </a:pPr>
            <a:endParaRPr lang="en-US">
              <a:latin typeface="Arial"/>
              <a:cs typeface="Arial"/>
            </a:endParaRPr>
          </a:p>
          <a:p>
            <a:pPr marL="285750" indent="-285750">
              <a:buFont typeface="Arial" panose="020B0604020202020204" pitchFamily="34" charset="0"/>
              <a:buChar char="•"/>
            </a:pPr>
            <a:r>
              <a:rPr lang="en-US">
                <a:latin typeface="Arial"/>
                <a:cs typeface="Arial"/>
              </a:rPr>
              <a:t>Please </a:t>
            </a:r>
            <a:r>
              <a:rPr lang="en-US">
                <a:solidFill>
                  <a:schemeClr val="accent2"/>
                </a:solidFill>
                <a:latin typeface="Arial"/>
                <a:cs typeface="Arial"/>
              </a:rPr>
              <a:t>mute </a:t>
            </a:r>
            <a:r>
              <a:rPr lang="en-US">
                <a:latin typeface="Arial"/>
                <a:cs typeface="Arial"/>
              </a:rPr>
              <a:t>upon joining</a:t>
            </a:r>
            <a:endParaRPr lang="en-US"/>
          </a:p>
          <a:p>
            <a:endParaRPr lang="en-US">
              <a:latin typeface="Arial"/>
              <a:cs typeface="Arial"/>
            </a:endParaRPr>
          </a:p>
          <a:p>
            <a:pPr marL="285750" indent="-285750">
              <a:buFont typeface="Arial" panose="020B0604020202020204" pitchFamily="34" charset="0"/>
              <a:buChar char="•"/>
            </a:pPr>
            <a:r>
              <a:rPr lang="en-US">
                <a:latin typeface="Arial"/>
                <a:cs typeface="Arial"/>
              </a:rPr>
              <a:t>Use "</a:t>
            </a:r>
            <a:r>
              <a:rPr lang="en-US">
                <a:solidFill>
                  <a:schemeClr val="accent2"/>
                </a:solidFill>
                <a:latin typeface="Arial"/>
                <a:cs typeface="Arial"/>
              </a:rPr>
              <a:t>Chat</a:t>
            </a:r>
            <a:r>
              <a:rPr lang="en-US">
                <a:latin typeface="Arial"/>
                <a:cs typeface="Arial"/>
              </a:rPr>
              <a:t>“ box to share questions or comments</a:t>
            </a:r>
            <a:br>
              <a:rPr lang="en-US">
                <a:latin typeface="Arial"/>
                <a:cs typeface="Arial"/>
              </a:rPr>
            </a:br>
            <a:endParaRPr lang="en-US">
              <a:latin typeface="Arial"/>
              <a:cs typeface="Arial"/>
            </a:endParaRPr>
          </a:p>
          <a:p>
            <a:pPr marL="285750" indent="-285750">
              <a:buFont typeface="Arial" panose="020B0604020202020204" pitchFamily="34" charset="0"/>
              <a:buChar char="•"/>
            </a:pPr>
            <a:r>
              <a:rPr lang="en-US">
                <a:latin typeface="Arial"/>
                <a:cs typeface="Arial"/>
              </a:rPr>
              <a:t>Under "</a:t>
            </a:r>
            <a:r>
              <a:rPr lang="en-US">
                <a:solidFill>
                  <a:schemeClr val="accent2"/>
                </a:solidFill>
                <a:latin typeface="Arial"/>
                <a:cs typeface="Arial"/>
              </a:rPr>
              <a:t>Participant</a:t>
            </a:r>
            <a:r>
              <a:rPr lang="en-US">
                <a:latin typeface="Arial"/>
                <a:cs typeface="Arial"/>
              </a:rPr>
              <a:t>" select "</a:t>
            </a:r>
            <a:r>
              <a:rPr lang="en-US">
                <a:solidFill>
                  <a:schemeClr val="accent2"/>
                </a:solidFill>
                <a:latin typeface="Arial"/>
                <a:cs typeface="Arial"/>
              </a:rPr>
              <a:t>Raise Hand</a:t>
            </a:r>
            <a:r>
              <a:rPr lang="en-US">
                <a:latin typeface="Arial"/>
                <a:cs typeface="Arial"/>
              </a:rPr>
              <a:t>" </a:t>
            </a:r>
            <a:br>
              <a:rPr lang="en-US">
                <a:latin typeface="Arial"/>
                <a:cs typeface="Arial"/>
              </a:rPr>
            </a:br>
            <a:r>
              <a:rPr lang="en-US">
                <a:latin typeface="Arial"/>
                <a:cs typeface="Arial"/>
              </a:rPr>
              <a:t>to share a question or comment verbally</a:t>
            </a:r>
            <a:br>
              <a:rPr lang="en-US">
                <a:latin typeface="Arial"/>
                <a:cs typeface="Arial"/>
              </a:rPr>
            </a:br>
            <a:endParaRPr lang="en-US">
              <a:latin typeface="Arial"/>
              <a:cs typeface="Arial"/>
            </a:endParaRPr>
          </a:p>
          <a:p>
            <a:pPr marL="285750" indent="-285750">
              <a:buFont typeface="Arial" panose="020B0604020202020204" pitchFamily="34" charset="0"/>
              <a:buChar char="•"/>
            </a:pPr>
            <a:r>
              <a:rPr lang="en-US">
                <a:latin typeface="Arial"/>
                <a:cs typeface="Arial"/>
              </a:rPr>
              <a:t>The session may be </a:t>
            </a:r>
            <a:r>
              <a:rPr lang="en-US">
                <a:solidFill>
                  <a:srgbClr val="85335B"/>
                </a:solidFill>
                <a:latin typeface="Arial"/>
                <a:cs typeface="Arial"/>
              </a:rPr>
              <a:t>recorded</a:t>
            </a:r>
            <a:r>
              <a:rPr lang="en-US">
                <a:latin typeface="Arial"/>
                <a:cs typeface="Arial"/>
              </a:rPr>
              <a:t> and posted to 3C-REN's on-demand page. Feel free to ask questions via the chat and keep video off if you want to remain anonymous in the recording. </a:t>
            </a:r>
          </a:p>
          <a:p>
            <a:endParaRPr lang="en-US">
              <a:cs typeface="Calibri" panose="020F0502020204030204"/>
            </a:endParaRPr>
          </a:p>
        </p:txBody>
      </p:sp>
      <p:sp>
        <p:nvSpPr>
          <p:cNvPr id="9" name="Title 1">
            <a:extLst>
              <a:ext uri="{FF2B5EF4-FFF2-40B4-BE49-F238E27FC236}">
                <a16:creationId xmlns:a16="http://schemas.microsoft.com/office/drawing/2014/main" id="{C2854FE5-AE94-B346-9E6D-BA8122B78D3E}"/>
              </a:ext>
            </a:extLst>
          </p:cNvPr>
          <p:cNvSpPr>
            <a:spLocks noGrp="1"/>
          </p:cNvSpPr>
          <p:nvPr>
            <p:ph type="title"/>
          </p:nvPr>
        </p:nvSpPr>
        <p:spPr>
          <a:xfrm>
            <a:off x="417871" y="314069"/>
            <a:ext cx="10515600" cy="405516"/>
          </a:xfrm>
        </p:spPr>
        <p:txBody>
          <a:bodyPr>
            <a:normAutofit fontScale="90000"/>
          </a:bodyPr>
          <a:lstStyle/>
          <a:p>
            <a:r>
              <a:rPr lang="en-US">
                <a:latin typeface="Arial"/>
                <a:cs typeface="Arial"/>
              </a:rPr>
              <a:t>Zoom Orientation</a:t>
            </a:r>
            <a:endParaRPr lang="en-US"/>
          </a:p>
        </p:txBody>
      </p:sp>
    </p:spTree>
    <p:custDataLst>
      <p:tags r:id="rId1"/>
    </p:custDataLst>
    <p:extLst>
      <p:ext uri="{BB962C8B-B14F-4D97-AF65-F5344CB8AC3E}">
        <p14:creationId xmlns:p14="http://schemas.microsoft.com/office/powerpoint/2010/main" val="1270584721"/>
      </p:ext>
    </p:extLst>
  </p:cSld>
  <p:clrMapOvr>
    <a:masterClrMapping/>
  </p:clrMapOvr>
  <mc:AlternateContent xmlns:mc="http://schemas.openxmlformats.org/markup-compatibility/2006" xmlns:p14="http://schemas.microsoft.com/office/powerpoint/2010/main">
    <mc:Choice Requires="p14">
      <p:transition spd="slow" p14:dur="2000" advTm="83825"/>
    </mc:Choice>
    <mc:Fallback xmlns="">
      <p:transition spd="slow" advTm="83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D40D-74A5-EBA6-6E33-9470F2D46E59}"/>
              </a:ext>
            </a:extLst>
          </p:cNvPr>
          <p:cNvSpPr>
            <a:spLocks noGrp="1"/>
          </p:cNvSpPr>
          <p:nvPr>
            <p:ph type="title"/>
          </p:nvPr>
        </p:nvSpPr>
        <p:spPr>
          <a:xfrm>
            <a:off x="424543" y="177574"/>
            <a:ext cx="11255828" cy="571046"/>
          </a:xfrm>
        </p:spPr>
        <p:txBody>
          <a:bodyPr>
            <a:noAutofit/>
          </a:bodyPr>
          <a:lstStyle/>
          <a:p>
            <a:r>
              <a:rPr lang="en-US" sz="3200" dirty="0"/>
              <a:t>Solar Energy Exceeds Demand for Part of the Day</a:t>
            </a:r>
          </a:p>
        </p:txBody>
      </p:sp>
      <p:pic>
        <p:nvPicPr>
          <p:cNvPr id="5" name="Picture 4">
            <a:extLst>
              <a:ext uri="{FF2B5EF4-FFF2-40B4-BE49-F238E27FC236}">
                <a16:creationId xmlns:a16="http://schemas.microsoft.com/office/drawing/2014/main" id="{C3F2512D-39D4-97B3-1DA2-F0FDD0CE9A43}"/>
              </a:ext>
            </a:extLst>
          </p:cNvPr>
          <p:cNvPicPr>
            <a:picLocks noChangeAspect="1"/>
          </p:cNvPicPr>
          <p:nvPr/>
        </p:nvPicPr>
        <p:blipFill>
          <a:blip r:embed="rId2"/>
          <a:stretch>
            <a:fillRect/>
          </a:stretch>
        </p:blipFill>
        <p:spPr>
          <a:xfrm>
            <a:off x="326571" y="1258123"/>
            <a:ext cx="8931414" cy="4480948"/>
          </a:xfrm>
          <a:prstGeom prst="rect">
            <a:avLst/>
          </a:prstGeom>
        </p:spPr>
      </p:pic>
      <p:sp>
        <p:nvSpPr>
          <p:cNvPr id="6" name="TextBox 5">
            <a:extLst>
              <a:ext uri="{FF2B5EF4-FFF2-40B4-BE49-F238E27FC236}">
                <a16:creationId xmlns:a16="http://schemas.microsoft.com/office/drawing/2014/main" id="{91772A15-75D7-7B4E-5384-18D8920FC3A2}"/>
              </a:ext>
            </a:extLst>
          </p:cNvPr>
          <p:cNvSpPr txBox="1"/>
          <p:nvPr/>
        </p:nvSpPr>
        <p:spPr>
          <a:xfrm>
            <a:off x="6291943" y="1279894"/>
            <a:ext cx="3605092" cy="731785"/>
          </a:xfrm>
          <a:prstGeom prst="rect">
            <a:avLst/>
          </a:prstGeom>
          <a:solidFill>
            <a:srgbClr val="ED7D31"/>
          </a:solidFill>
          <a:effectLst/>
        </p:spPr>
        <p:txBody>
          <a:bodyPr vert="horz" wrap="square" lIns="91440" tIns="45720" rIns="91440" bIns="45720" rtlCol="0">
            <a:noAutofit/>
          </a:bodyPr>
          <a:lstStyle/>
          <a:p>
            <a:pPr algn="l"/>
            <a:r>
              <a:rPr lang="en-US" sz="2000" i="0" dirty="0"/>
              <a:t>Area above the Green Line:</a:t>
            </a:r>
          </a:p>
          <a:p>
            <a:pPr algn="l"/>
            <a:r>
              <a:rPr lang="en-US" sz="2000" i="0" dirty="0"/>
              <a:t>Solar Energy Exceeds Demand</a:t>
            </a:r>
          </a:p>
        </p:txBody>
      </p:sp>
      <p:cxnSp>
        <p:nvCxnSpPr>
          <p:cNvPr id="8" name="Straight Arrow Connector 7">
            <a:extLst>
              <a:ext uri="{FF2B5EF4-FFF2-40B4-BE49-F238E27FC236}">
                <a16:creationId xmlns:a16="http://schemas.microsoft.com/office/drawing/2014/main" id="{4B50F85D-1ABD-8C4C-96B8-E613CD33CDBD}"/>
              </a:ext>
            </a:extLst>
          </p:cNvPr>
          <p:cNvCxnSpPr>
            <a:cxnSpLocks/>
          </p:cNvCxnSpPr>
          <p:nvPr/>
        </p:nvCxnSpPr>
        <p:spPr>
          <a:xfrm flipH="1">
            <a:off x="5987143" y="2033450"/>
            <a:ext cx="304800" cy="86841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F9A5AF65-FDEC-72B6-600E-0D684A38553F}"/>
              </a:ext>
            </a:extLst>
          </p:cNvPr>
          <p:cNvSpPr txBox="1"/>
          <p:nvPr/>
        </p:nvSpPr>
        <p:spPr>
          <a:xfrm>
            <a:off x="9492343" y="3228436"/>
            <a:ext cx="2275114" cy="979715"/>
          </a:xfrm>
          <a:prstGeom prst="rect">
            <a:avLst/>
          </a:prstGeom>
          <a:ln>
            <a:solidFill>
              <a:schemeClr val="tx2"/>
            </a:solidFill>
          </a:ln>
          <a:effectLst/>
        </p:spPr>
        <p:txBody>
          <a:bodyPr vert="horz" wrap="square" lIns="91440" tIns="45720" rIns="91440" bIns="45720" rtlCol="0">
            <a:noAutofit/>
          </a:bodyPr>
          <a:lstStyle/>
          <a:p>
            <a:pPr algn="l"/>
            <a:r>
              <a:rPr lang="en-US" sz="2000" i="0" dirty="0"/>
              <a:t>White Areas: Demand is Met by Non-Renewables</a:t>
            </a:r>
          </a:p>
        </p:txBody>
      </p:sp>
      <p:cxnSp>
        <p:nvCxnSpPr>
          <p:cNvPr id="13" name="Straight Arrow Connector 12">
            <a:extLst>
              <a:ext uri="{FF2B5EF4-FFF2-40B4-BE49-F238E27FC236}">
                <a16:creationId xmlns:a16="http://schemas.microsoft.com/office/drawing/2014/main" id="{91508BF8-0EF9-29C8-44AB-74B5AC4FC99E}"/>
              </a:ext>
            </a:extLst>
          </p:cNvPr>
          <p:cNvCxnSpPr>
            <a:cxnSpLocks/>
          </p:cNvCxnSpPr>
          <p:nvPr/>
        </p:nvCxnSpPr>
        <p:spPr>
          <a:xfrm flipH="1" flipV="1">
            <a:off x="8523514" y="3315522"/>
            <a:ext cx="968829" cy="40277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F4770BA-FAD0-9B92-C510-CA4A5363D576}"/>
              </a:ext>
            </a:extLst>
          </p:cNvPr>
          <p:cNvSpPr txBox="1"/>
          <p:nvPr/>
        </p:nvSpPr>
        <p:spPr>
          <a:xfrm>
            <a:off x="492545" y="5838463"/>
            <a:ext cx="9090467" cy="369332"/>
          </a:xfrm>
          <a:prstGeom prst="rect">
            <a:avLst/>
          </a:prstGeom>
          <a:noFill/>
          <a:effectLst/>
        </p:spPr>
        <p:txBody>
          <a:bodyPr wrap="square">
            <a:spAutoFit/>
          </a:bodyPr>
          <a:lstStyle/>
          <a:p>
            <a:r>
              <a:rPr lang="en-US" dirty="0"/>
              <a:t>https://www.gov.ca.gov/2024/04/19/californias-grid-keeps-setting-new-clean-energy-records/</a:t>
            </a:r>
          </a:p>
        </p:txBody>
      </p:sp>
    </p:spTree>
    <p:extLst>
      <p:ext uri="{BB962C8B-B14F-4D97-AF65-F5344CB8AC3E}">
        <p14:creationId xmlns:p14="http://schemas.microsoft.com/office/powerpoint/2010/main" val="3518167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DDCE-A9A4-F105-DBFA-0392F6AEF5E6}"/>
              </a:ext>
            </a:extLst>
          </p:cNvPr>
          <p:cNvSpPr>
            <a:spLocks noGrp="1"/>
          </p:cNvSpPr>
          <p:nvPr>
            <p:ph type="title"/>
          </p:nvPr>
        </p:nvSpPr>
        <p:spPr>
          <a:xfrm>
            <a:off x="163286" y="198620"/>
            <a:ext cx="11035425" cy="767687"/>
          </a:xfrm>
        </p:spPr>
        <p:txBody>
          <a:bodyPr/>
          <a:lstStyle/>
          <a:p>
            <a:r>
              <a:rPr lang="en-US" sz="3200" dirty="0"/>
              <a:t>Present Situation: When Solar Cannot Meet Demand, NG Peaker Plants Kick-in</a:t>
            </a:r>
          </a:p>
        </p:txBody>
      </p:sp>
      <p:sp>
        <p:nvSpPr>
          <p:cNvPr id="3" name="Content Placeholder 2">
            <a:extLst>
              <a:ext uri="{FF2B5EF4-FFF2-40B4-BE49-F238E27FC236}">
                <a16:creationId xmlns:a16="http://schemas.microsoft.com/office/drawing/2014/main" id="{57208DE3-DCD8-D206-F04F-4563E95B568E}"/>
              </a:ext>
            </a:extLst>
          </p:cNvPr>
          <p:cNvSpPr>
            <a:spLocks noGrp="1"/>
          </p:cNvSpPr>
          <p:nvPr>
            <p:ph sz="half" idx="1"/>
          </p:nvPr>
        </p:nvSpPr>
        <p:spPr>
          <a:xfrm>
            <a:off x="553339" y="1577616"/>
            <a:ext cx="4602861" cy="3914334"/>
          </a:xfrm>
        </p:spPr>
        <p:txBody>
          <a:bodyPr>
            <a:normAutofit/>
          </a:bodyPr>
          <a:lstStyle/>
          <a:p>
            <a:pPr>
              <a:buSzPct val="125000"/>
            </a:pPr>
            <a:r>
              <a:rPr lang="en-US" sz="2000" dirty="0"/>
              <a:t>NG ‘Peaker’ Plants Provide Rapid Response Electricity </a:t>
            </a:r>
          </a:p>
          <a:p>
            <a:pPr>
              <a:buSzPct val="125000"/>
            </a:pPr>
            <a:r>
              <a:rPr lang="en-US" sz="2000" dirty="0"/>
              <a:t>Peaker plants help meet peak electricity demand, typically during 4 pm-9 pm.</a:t>
            </a:r>
          </a:p>
          <a:p>
            <a:pPr>
              <a:buSzPct val="125000"/>
            </a:pPr>
            <a:r>
              <a:rPr lang="en-US" sz="2000" dirty="0"/>
              <a:t>NG </a:t>
            </a:r>
            <a:r>
              <a:rPr lang="en-US" sz="2000" dirty="0" err="1"/>
              <a:t>peaker</a:t>
            </a:r>
            <a:r>
              <a:rPr lang="en-US" sz="2000" dirty="0"/>
              <a:t> plants provide energy when solar energy cannot meet demand</a:t>
            </a:r>
          </a:p>
        </p:txBody>
      </p:sp>
      <p:pic>
        <p:nvPicPr>
          <p:cNvPr id="9" name="Picture 8">
            <a:extLst>
              <a:ext uri="{FF2B5EF4-FFF2-40B4-BE49-F238E27FC236}">
                <a16:creationId xmlns:a16="http://schemas.microsoft.com/office/drawing/2014/main" id="{FFDACE9C-C5E6-0579-8997-7020DA0D20C7}"/>
              </a:ext>
            </a:extLst>
          </p:cNvPr>
          <p:cNvPicPr>
            <a:picLocks noChangeAspect="1"/>
          </p:cNvPicPr>
          <p:nvPr/>
        </p:nvPicPr>
        <p:blipFill>
          <a:blip r:embed="rId2">
            <a:extLst>
              <a:ext uri="{28A0092B-C50C-407E-A947-70E740481C1C}">
                <a14:useLocalDpi xmlns:a14="http://schemas.microsoft.com/office/drawing/2010/main" val="0"/>
              </a:ext>
            </a:extLst>
          </a:blip>
          <a:srcRect b="17345"/>
          <a:stretch/>
        </p:blipFill>
        <p:spPr>
          <a:xfrm>
            <a:off x="5602147" y="1355938"/>
            <a:ext cx="4977014" cy="3914334"/>
          </a:xfrm>
          <a:prstGeom prst="rect">
            <a:avLst/>
          </a:prstGeom>
          <a:ln>
            <a:solidFill>
              <a:schemeClr val="tx2"/>
            </a:solidFill>
          </a:ln>
        </p:spPr>
      </p:pic>
      <p:sp>
        <p:nvSpPr>
          <p:cNvPr id="4" name="TextBox 3">
            <a:extLst>
              <a:ext uri="{FF2B5EF4-FFF2-40B4-BE49-F238E27FC236}">
                <a16:creationId xmlns:a16="http://schemas.microsoft.com/office/drawing/2014/main" id="{30B82954-67A0-8F46-6095-3EEB52006CAD}"/>
              </a:ext>
            </a:extLst>
          </p:cNvPr>
          <p:cNvSpPr txBox="1"/>
          <p:nvPr/>
        </p:nvSpPr>
        <p:spPr>
          <a:xfrm>
            <a:off x="5602147" y="5270272"/>
            <a:ext cx="4045226" cy="276999"/>
          </a:xfrm>
          <a:prstGeom prst="rect">
            <a:avLst/>
          </a:prstGeom>
          <a:noFill/>
        </p:spPr>
        <p:txBody>
          <a:bodyPr wrap="square" rtlCol="0">
            <a:spAutoFit/>
          </a:bodyPr>
          <a:lstStyle/>
          <a:p>
            <a:r>
              <a:rPr lang="en-US" sz="1200" dirty="0"/>
              <a:t>https://www.calpine.com/King-City-Peaking-Energy-Center</a:t>
            </a:r>
          </a:p>
        </p:txBody>
      </p:sp>
      <p:sp>
        <p:nvSpPr>
          <p:cNvPr id="5" name="TextBox 4">
            <a:extLst>
              <a:ext uri="{FF2B5EF4-FFF2-40B4-BE49-F238E27FC236}">
                <a16:creationId xmlns:a16="http://schemas.microsoft.com/office/drawing/2014/main" id="{8D5009BD-2D1B-420B-DA83-919BECE54D5B}"/>
              </a:ext>
            </a:extLst>
          </p:cNvPr>
          <p:cNvSpPr txBox="1"/>
          <p:nvPr/>
        </p:nvSpPr>
        <p:spPr>
          <a:xfrm>
            <a:off x="427276" y="4762441"/>
            <a:ext cx="4854985" cy="1569660"/>
          </a:xfrm>
          <a:prstGeom prst="rect">
            <a:avLst/>
          </a:prstGeom>
          <a:solidFill>
            <a:schemeClr val="accent2"/>
          </a:solidFill>
        </p:spPr>
        <p:txBody>
          <a:bodyPr wrap="square" rtlCol="0">
            <a:spAutoFit/>
          </a:bodyPr>
          <a:lstStyle/>
          <a:p>
            <a:r>
              <a:rPr lang="en-US" sz="2400" b="1" dirty="0">
                <a:solidFill>
                  <a:schemeClr val="bg1"/>
                </a:solidFill>
              </a:rPr>
              <a:t>As we transition to a Clean Energy Grid, other technologies will be implemented to replace the heavy reliance on NG Peaker Plants.</a:t>
            </a:r>
          </a:p>
        </p:txBody>
      </p:sp>
    </p:spTree>
    <p:extLst>
      <p:ext uri="{BB962C8B-B14F-4D97-AF65-F5344CB8AC3E}">
        <p14:creationId xmlns:p14="http://schemas.microsoft.com/office/powerpoint/2010/main" val="3045180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8417-11BB-495A-D2A3-A4B236598CE3}"/>
              </a:ext>
            </a:extLst>
          </p:cNvPr>
          <p:cNvSpPr>
            <a:spLocks noGrp="1"/>
          </p:cNvSpPr>
          <p:nvPr>
            <p:ph type="title"/>
          </p:nvPr>
        </p:nvSpPr>
        <p:spPr>
          <a:xfrm>
            <a:off x="230910" y="126075"/>
            <a:ext cx="11402290" cy="767687"/>
          </a:xfrm>
        </p:spPr>
        <p:txBody>
          <a:bodyPr/>
          <a:lstStyle/>
          <a:p>
            <a:r>
              <a:rPr lang="en-US" sz="3200" dirty="0"/>
              <a:t>Alternative to Peaker Plants…  Solar with Battery Storage</a:t>
            </a:r>
          </a:p>
        </p:txBody>
      </p:sp>
      <p:pic>
        <p:nvPicPr>
          <p:cNvPr id="5" name="Content Placeholder 4">
            <a:extLst>
              <a:ext uri="{FF2B5EF4-FFF2-40B4-BE49-F238E27FC236}">
                <a16:creationId xmlns:a16="http://schemas.microsoft.com/office/drawing/2014/main" id="{B8A27C84-0041-242F-4C8A-8806306239B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95" y="2355383"/>
            <a:ext cx="10376621" cy="3945810"/>
          </a:xfrm>
        </p:spPr>
      </p:pic>
      <p:sp>
        <p:nvSpPr>
          <p:cNvPr id="7" name="TextBox 6">
            <a:extLst>
              <a:ext uri="{FF2B5EF4-FFF2-40B4-BE49-F238E27FC236}">
                <a16:creationId xmlns:a16="http://schemas.microsoft.com/office/drawing/2014/main" id="{9969A4DC-7BD1-919A-729E-A249C3B06DD9}"/>
              </a:ext>
            </a:extLst>
          </p:cNvPr>
          <p:cNvSpPr txBox="1"/>
          <p:nvPr/>
        </p:nvSpPr>
        <p:spPr>
          <a:xfrm>
            <a:off x="167410" y="6221152"/>
            <a:ext cx="8471147" cy="369332"/>
          </a:xfrm>
          <a:prstGeom prst="rect">
            <a:avLst/>
          </a:prstGeom>
          <a:noFill/>
        </p:spPr>
        <p:txBody>
          <a:bodyPr wrap="square">
            <a:spAutoFit/>
          </a:bodyPr>
          <a:lstStyle/>
          <a:p>
            <a:r>
              <a:rPr lang="en-US" dirty="0"/>
              <a:t>https://www.mortenson.com/projects/edwards-sanborn-solar-plus-storage</a:t>
            </a:r>
          </a:p>
        </p:txBody>
      </p:sp>
      <p:sp>
        <p:nvSpPr>
          <p:cNvPr id="8" name="TextBox 7">
            <a:extLst>
              <a:ext uri="{FF2B5EF4-FFF2-40B4-BE49-F238E27FC236}">
                <a16:creationId xmlns:a16="http://schemas.microsoft.com/office/drawing/2014/main" id="{91173969-9943-E0CD-00AE-3EF794D2514C}"/>
              </a:ext>
            </a:extLst>
          </p:cNvPr>
          <p:cNvSpPr txBox="1"/>
          <p:nvPr/>
        </p:nvSpPr>
        <p:spPr>
          <a:xfrm>
            <a:off x="195696" y="1039577"/>
            <a:ext cx="97028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Located in California –Largest single Solar plus Battery Storge facility in the US.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Collaborative project with Edwards Air-Force Base.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Projected Completed Jan 2024.</a:t>
            </a:r>
          </a:p>
        </p:txBody>
      </p:sp>
      <p:sp>
        <p:nvSpPr>
          <p:cNvPr id="10" name="TextBox 9">
            <a:extLst>
              <a:ext uri="{FF2B5EF4-FFF2-40B4-BE49-F238E27FC236}">
                <a16:creationId xmlns:a16="http://schemas.microsoft.com/office/drawing/2014/main" id="{4B7A52A5-3C42-86F1-DDC3-7F3A03DAFAE4}"/>
              </a:ext>
            </a:extLst>
          </p:cNvPr>
          <p:cNvSpPr txBox="1"/>
          <p:nvPr/>
        </p:nvSpPr>
        <p:spPr>
          <a:xfrm>
            <a:off x="7506" y="2355383"/>
            <a:ext cx="6921500" cy="369332"/>
          </a:xfrm>
          <a:prstGeom prst="rect">
            <a:avLst/>
          </a:prstGeom>
          <a:solidFill>
            <a:srgbClr val="B5926C"/>
          </a:solidFill>
        </p:spPr>
        <p:txBody>
          <a:bodyPr wrap="square">
            <a:spAutoFit/>
          </a:bodyPr>
          <a:lstStyle/>
          <a:p>
            <a:r>
              <a:rPr lang="en-US" dirty="0"/>
              <a:t>Edwards &amp; Sanborn Solar and Energy Storage, Kern County, CA</a:t>
            </a:r>
          </a:p>
        </p:txBody>
      </p:sp>
    </p:spTree>
    <p:extLst>
      <p:ext uri="{BB962C8B-B14F-4D97-AF65-F5344CB8AC3E}">
        <p14:creationId xmlns:p14="http://schemas.microsoft.com/office/powerpoint/2010/main" val="372034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F2EE15-95FB-8EAB-88FA-B69B5A3BBBEC}"/>
              </a:ext>
            </a:extLst>
          </p:cNvPr>
          <p:cNvPicPr>
            <a:picLocks noChangeAspect="1"/>
          </p:cNvPicPr>
          <p:nvPr/>
        </p:nvPicPr>
        <p:blipFill>
          <a:blip r:embed="rId3"/>
          <a:stretch>
            <a:fillRect/>
          </a:stretch>
        </p:blipFill>
        <p:spPr>
          <a:xfrm>
            <a:off x="7471702" y="1589314"/>
            <a:ext cx="4572000" cy="3429000"/>
          </a:xfrm>
          <a:prstGeom prst="rect">
            <a:avLst/>
          </a:prstGeom>
        </p:spPr>
      </p:pic>
      <p:sp>
        <p:nvSpPr>
          <p:cNvPr id="12" name="Title 11">
            <a:extLst>
              <a:ext uri="{FF2B5EF4-FFF2-40B4-BE49-F238E27FC236}">
                <a16:creationId xmlns:a16="http://schemas.microsoft.com/office/drawing/2014/main" id="{0FE6461B-E232-2F41-F9F8-2DD30377FA3E}"/>
              </a:ext>
            </a:extLst>
          </p:cNvPr>
          <p:cNvSpPr>
            <a:spLocks noGrp="1"/>
          </p:cNvSpPr>
          <p:nvPr>
            <p:ph type="title"/>
          </p:nvPr>
        </p:nvSpPr>
        <p:spPr>
          <a:xfrm>
            <a:off x="268514" y="150591"/>
            <a:ext cx="11775187" cy="645988"/>
          </a:xfrm>
        </p:spPr>
        <p:txBody>
          <a:bodyPr>
            <a:normAutofit fontScale="90000"/>
          </a:bodyPr>
          <a:lstStyle/>
          <a:p>
            <a:r>
              <a:rPr lang="en-US" sz="3200" dirty="0"/>
              <a:t>California Continues to Add Distributed and Grid Scale Solar</a:t>
            </a:r>
          </a:p>
        </p:txBody>
      </p:sp>
      <p:sp>
        <p:nvSpPr>
          <p:cNvPr id="2" name="TextBox 1">
            <a:extLst>
              <a:ext uri="{FF2B5EF4-FFF2-40B4-BE49-F238E27FC236}">
                <a16:creationId xmlns:a16="http://schemas.microsoft.com/office/drawing/2014/main" id="{CE973246-4523-741F-D2AE-7F9A01E008F2}"/>
              </a:ext>
            </a:extLst>
          </p:cNvPr>
          <p:cNvSpPr txBox="1"/>
          <p:nvPr/>
        </p:nvSpPr>
        <p:spPr>
          <a:xfrm>
            <a:off x="558800" y="2349500"/>
            <a:ext cx="1930400" cy="1993900"/>
          </a:xfrm>
          <a:prstGeom prst="rect">
            <a:avLst/>
          </a:prstGeom>
          <a:effectLst/>
        </p:spPr>
        <p:txBody>
          <a:bodyPr vert="horz" wrap="square" lIns="91440" tIns="45720" rIns="91440" bIns="45720" rtlCol="0">
            <a:noAutofit/>
          </a:bodyPr>
          <a:lstStyle/>
          <a:p>
            <a:pPr algn="l"/>
            <a:endParaRPr lang="en-US" sz="2500" i="0" dirty="0"/>
          </a:p>
        </p:txBody>
      </p:sp>
      <p:pic>
        <p:nvPicPr>
          <p:cNvPr id="6" name="Picture 5">
            <a:extLst>
              <a:ext uri="{FF2B5EF4-FFF2-40B4-BE49-F238E27FC236}">
                <a16:creationId xmlns:a16="http://schemas.microsoft.com/office/drawing/2014/main" id="{3FFE0455-FF7C-BF28-7879-67B413327ED7}"/>
              </a:ext>
            </a:extLst>
          </p:cNvPr>
          <p:cNvPicPr>
            <a:picLocks noChangeAspect="1"/>
          </p:cNvPicPr>
          <p:nvPr/>
        </p:nvPicPr>
        <p:blipFill>
          <a:blip r:embed="rId4"/>
          <a:srcRect l="7203" t="25200" r="2254" b="2483"/>
          <a:stretch/>
        </p:blipFill>
        <p:spPr>
          <a:xfrm>
            <a:off x="351692" y="2382049"/>
            <a:ext cx="7465926" cy="3429000"/>
          </a:xfrm>
          <a:prstGeom prst="rect">
            <a:avLst/>
          </a:prstGeom>
        </p:spPr>
      </p:pic>
      <p:sp>
        <p:nvSpPr>
          <p:cNvPr id="8" name="TextBox 7">
            <a:extLst>
              <a:ext uri="{FF2B5EF4-FFF2-40B4-BE49-F238E27FC236}">
                <a16:creationId xmlns:a16="http://schemas.microsoft.com/office/drawing/2014/main" id="{245382E4-B205-1D41-EA2A-D1ADCD71C6B2}"/>
              </a:ext>
            </a:extLst>
          </p:cNvPr>
          <p:cNvSpPr txBox="1"/>
          <p:nvPr/>
        </p:nvSpPr>
        <p:spPr>
          <a:xfrm>
            <a:off x="351692" y="5915414"/>
            <a:ext cx="6096000" cy="369332"/>
          </a:xfrm>
          <a:prstGeom prst="rect">
            <a:avLst/>
          </a:prstGeom>
          <a:noFill/>
          <a:effectLst/>
        </p:spPr>
        <p:txBody>
          <a:bodyPr wrap="square">
            <a:spAutoFit/>
          </a:bodyPr>
          <a:lstStyle/>
          <a:p>
            <a:r>
              <a:rPr lang="en-US" sz="1600" dirty="0"/>
              <a:t>https://www.californiadgstats.ca.gov</a:t>
            </a:r>
            <a:r>
              <a:rPr lang="en-US" dirty="0"/>
              <a:t>/</a:t>
            </a:r>
          </a:p>
        </p:txBody>
      </p:sp>
      <p:sp>
        <p:nvSpPr>
          <p:cNvPr id="3" name="TextBox 2">
            <a:extLst>
              <a:ext uri="{FF2B5EF4-FFF2-40B4-BE49-F238E27FC236}">
                <a16:creationId xmlns:a16="http://schemas.microsoft.com/office/drawing/2014/main" id="{67CF5335-EAEA-107E-67E7-016D8BFB4AA4}"/>
              </a:ext>
            </a:extLst>
          </p:cNvPr>
          <p:cNvSpPr txBox="1"/>
          <p:nvPr/>
        </p:nvSpPr>
        <p:spPr>
          <a:xfrm>
            <a:off x="623251" y="1859617"/>
            <a:ext cx="657689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Cumulative growth in on-site (distributed) generation</a:t>
            </a:r>
          </a:p>
        </p:txBody>
      </p:sp>
    </p:spTree>
    <p:extLst>
      <p:ext uri="{BB962C8B-B14F-4D97-AF65-F5344CB8AC3E}">
        <p14:creationId xmlns:p14="http://schemas.microsoft.com/office/powerpoint/2010/main" val="1106297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D74E-408F-0763-7563-4E38C3BFDD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87F23-BFE1-BF57-BC90-2D328B5EC2D8}"/>
              </a:ext>
            </a:extLst>
          </p:cNvPr>
          <p:cNvSpPr>
            <a:spLocks noGrp="1"/>
          </p:cNvSpPr>
          <p:nvPr>
            <p:ph type="title"/>
          </p:nvPr>
        </p:nvSpPr>
        <p:spPr>
          <a:xfrm>
            <a:off x="317919" y="249970"/>
            <a:ext cx="11601938" cy="555574"/>
          </a:xfrm>
        </p:spPr>
        <p:txBody>
          <a:bodyPr>
            <a:normAutofit fontScale="90000"/>
          </a:bodyPr>
          <a:lstStyle/>
          <a:p>
            <a:r>
              <a:rPr lang="en-US" dirty="0"/>
              <a:t>Solar and Battery Storage –Rapid Expansion Predicted</a:t>
            </a:r>
          </a:p>
        </p:txBody>
      </p:sp>
      <p:pic>
        <p:nvPicPr>
          <p:cNvPr id="4" name="Picture 3">
            <a:extLst>
              <a:ext uri="{FF2B5EF4-FFF2-40B4-BE49-F238E27FC236}">
                <a16:creationId xmlns:a16="http://schemas.microsoft.com/office/drawing/2014/main" id="{7574003A-9CCA-B90E-0C93-24595AC3D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565" y="1943583"/>
            <a:ext cx="5722020" cy="3689035"/>
          </a:xfrm>
          <a:prstGeom prst="rect">
            <a:avLst/>
          </a:prstGeom>
          <a:ln>
            <a:solidFill>
              <a:schemeClr val="tx2"/>
            </a:solidFill>
          </a:ln>
        </p:spPr>
      </p:pic>
      <p:sp>
        <p:nvSpPr>
          <p:cNvPr id="6" name="TextBox 5">
            <a:extLst>
              <a:ext uri="{FF2B5EF4-FFF2-40B4-BE49-F238E27FC236}">
                <a16:creationId xmlns:a16="http://schemas.microsoft.com/office/drawing/2014/main" id="{BB8243B2-81B2-1AA4-607B-6D95B44888A1}"/>
              </a:ext>
            </a:extLst>
          </p:cNvPr>
          <p:cNvSpPr txBox="1"/>
          <p:nvPr/>
        </p:nvSpPr>
        <p:spPr>
          <a:xfrm>
            <a:off x="2305903" y="5780508"/>
            <a:ext cx="4023313" cy="461665"/>
          </a:xfrm>
          <a:prstGeom prst="rect">
            <a:avLst/>
          </a:prstGeom>
          <a:noFill/>
        </p:spPr>
        <p:txBody>
          <a:bodyPr wrap="square">
            <a:spAutoFit/>
          </a:bodyPr>
          <a:lstStyle/>
          <a:p>
            <a:r>
              <a:rPr lang="en-US" sz="1200" dirty="0"/>
              <a:t>https://www.gov.ca.gov/wp-content/uploads/2023/05/CAEnergyTransitionPlan.pdf</a:t>
            </a:r>
          </a:p>
        </p:txBody>
      </p:sp>
      <p:sp>
        <p:nvSpPr>
          <p:cNvPr id="7" name="TextBox 6">
            <a:extLst>
              <a:ext uri="{FF2B5EF4-FFF2-40B4-BE49-F238E27FC236}">
                <a16:creationId xmlns:a16="http://schemas.microsoft.com/office/drawing/2014/main" id="{BB439916-9B0C-E61E-0E52-EC39C5962C40}"/>
              </a:ext>
            </a:extLst>
          </p:cNvPr>
          <p:cNvSpPr txBox="1"/>
          <p:nvPr/>
        </p:nvSpPr>
        <p:spPr>
          <a:xfrm>
            <a:off x="1771817" y="1315640"/>
            <a:ext cx="677151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Excerpts from California’s Clean Energy Transition Plan for 2045:</a:t>
            </a:r>
          </a:p>
        </p:txBody>
      </p:sp>
    </p:spTree>
    <p:extLst>
      <p:ext uri="{BB962C8B-B14F-4D97-AF65-F5344CB8AC3E}">
        <p14:creationId xmlns:p14="http://schemas.microsoft.com/office/powerpoint/2010/main" val="3886424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D160A-8D7D-91ED-C6D6-9A13E5CECEC6}"/>
              </a:ext>
            </a:extLst>
          </p:cNvPr>
          <p:cNvSpPr>
            <a:spLocks noGrp="1"/>
          </p:cNvSpPr>
          <p:nvPr>
            <p:ph type="title"/>
          </p:nvPr>
        </p:nvSpPr>
        <p:spPr>
          <a:xfrm>
            <a:off x="363681" y="184624"/>
            <a:ext cx="11577947" cy="767687"/>
          </a:xfrm>
        </p:spPr>
        <p:txBody>
          <a:bodyPr/>
          <a:lstStyle/>
          <a:p>
            <a:r>
              <a:rPr lang="en-US" sz="3200" dirty="0"/>
              <a:t>Other Infrastructure – Natural Gas and Hydrogen Blending</a:t>
            </a:r>
          </a:p>
        </p:txBody>
      </p:sp>
      <p:sp>
        <p:nvSpPr>
          <p:cNvPr id="3" name="Content Placeholder 2">
            <a:extLst>
              <a:ext uri="{FF2B5EF4-FFF2-40B4-BE49-F238E27FC236}">
                <a16:creationId xmlns:a16="http://schemas.microsoft.com/office/drawing/2014/main" id="{958274C6-CB07-6A77-9C0D-22AE983E23E0}"/>
              </a:ext>
            </a:extLst>
          </p:cNvPr>
          <p:cNvSpPr>
            <a:spLocks noGrp="1"/>
          </p:cNvSpPr>
          <p:nvPr>
            <p:ph sz="half" idx="1"/>
          </p:nvPr>
        </p:nvSpPr>
        <p:spPr>
          <a:xfrm>
            <a:off x="197119" y="1556528"/>
            <a:ext cx="5013388" cy="4599708"/>
          </a:xfrm>
        </p:spPr>
        <p:txBody>
          <a:bodyPr>
            <a:normAutofit/>
          </a:bodyPr>
          <a:lstStyle/>
          <a:p>
            <a:r>
              <a:rPr lang="en-US" sz="2000" dirty="0"/>
              <a:t>Mar 1, 2024 SoCalGas, SDG&amp;E, Southwest Gas, and PG&amp;E submitted joint proposal to California Public Utilities Commission (CPUC) for hydrogen blending projects</a:t>
            </a:r>
          </a:p>
          <a:p>
            <a:r>
              <a:rPr lang="en-US" sz="2000" dirty="0" err="1"/>
              <a:t>SoGalGas</a:t>
            </a:r>
            <a:r>
              <a:rPr lang="en-US" sz="2000" dirty="0"/>
              <a:t> has shown successful pilot research at UC Irvine (2016);‘Real World’ Testing needed</a:t>
            </a:r>
          </a:p>
          <a:p>
            <a:r>
              <a:rPr lang="en-US" sz="2000" dirty="0"/>
              <a:t>Effort to reduce carbon in the existing NG infrastructure</a:t>
            </a:r>
          </a:p>
          <a:p>
            <a:r>
              <a:rPr lang="en-US" sz="2000" dirty="0"/>
              <a:t>Hydrogen would be created with excess solar energy that otherwise would be curtailed</a:t>
            </a:r>
          </a:p>
        </p:txBody>
      </p:sp>
      <p:pic>
        <p:nvPicPr>
          <p:cNvPr id="6" name="Picture 5">
            <a:extLst>
              <a:ext uri="{FF2B5EF4-FFF2-40B4-BE49-F238E27FC236}">
                <a16:creationId xmlns:a16="http://schemas.microsoft.com/office/drawing/2014/main" id="{EC2F0EBB-41D0-45AC-532E-BB38031E8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020" y="1845636"/>
            <a:ext cx="6832405" cy="2950899"/>
          </a:xfrm>
          <a:prstGeom prst="rect">
            <a:avLst/>
          </a:prstGeom>
        </p:spPr>
      </p:pic>
      <p:sp>
        <p:nvSpPr>
          <p:cNvPr id="7" name="TextBox 6">
            <a:extLst>
              <a:ext uri="{FF2B5EF4-FFF2-40B4-BE49-F238E27FC236}">
                <a16:creationId xmlns:a16="http://schemas.microsoft.com/office/drawing/2014/main" id="{57B97124-60B8-7A26-6648-A52F132BAABD}"/>
              </a:ext>
            </a:extLst>
          </p:cNvPr>
          <p:cNvSpPr txBox="1"/>
          <p:nvPr/>
        </p:nvSpPr>
        <p:spPr>
          <a:xfrm>
            <a:off x="5290020" y="4796535"/>
            <a:ext cx="6832405" cy="276999"/>
          </a:xfrm>
          <a:prstGeom prst="rect">
            <a:avLst/>
          </a:prstGeom>
          <a:noFill/>
        </p:spPr>
        <p:txBody>
          <a:bodyPr wrap="square" rtlCol="0">
            <a:spAutoFit/>
          </a:bodyPr>
          <a:lstStyle/>
          <a:p>
            <a:r>
              <a:rPr lang="en-US" sz="1200" dirty="0"/>
              <a:t>Image from SoCalGas Newsroom: 2021 Demonstration Project Proposal with </a:t>
            </a:r>
            <a:r>
              <a:rPr lang="en-US" sz="1200" dirty="0" err="1"/>
              <a:t>CalTech</a:t>
            </a:r>
            <a:r>
              <a:rPr lang="en-US" sz="1200" dirty="0"/>
              <a:t>, Pasadena.</a:t>
            </a:r>
          </a:p>
        </p:txBody>
      </p:sp>
    </p:spTree>
    <p:extLst>
      <p:ext uri="{BB962C8B-B14F-4D97-AF65-F5344CB8AC3E}">
        <p14:creationId xmlns:p14="http://schemas.microsoft.com/office/powerpoint/2010/main" val="3422753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7C39B-C7B5-AC57-CC5E-554A7DFCB1EC}"/>
              </a:ext>
            </a:extLst>
          </p:cNvPr>
          <p:cNvSpPr>
            <a:spLocks noGrp="1"/>
          </p:cNvSpPr>
          <p:nvPr>
            <p:ph type="title"/>
          </p:nvPr>
        </p:nvSpPr>
        <p:spPr>
          <a:xfrm>
            <a:off x="389924" y="211400"/>
            <a:ext cx="11412151" cy="477089"/>
          </a:xfrm>
        </p:spPr>
        <p:txBody>
          <a:bodyPr/>
          <a:lstStyle/>
          <a:p>
            <a:r>
              <a:rPr lang="en-US" sz="3200" dirty="0"/>
              <a:t>H2 Fuel Cells –Marine Vessels and Trucking Vehicles</a:t>
            </a:r>
          </a:p>
        </p:txBody>
      </p:sp>
      <p:sp>
        <p:nvSpPr>
          <p:cNvPr id="3" name="Content Placeholder 2">
            <a:extLst>
              <a:ext uri="{FF2B5EF4-FFF2-40B4-BE49-F238E27FC236}">
                <a16:creationId xmlns:a16="http://schemas.microsoft.com/office/drawing/2014/main" id="{A0D4CA40-AB0B-550B-1EDC-D5D55A4255EE}"/>
              </a:ext>
            </a:extLst>
          </p:cNvPr>
          <p:cNvSpPr>
            <a:spLocks noGrp="1"/>
          </p:cNvSpPr>
          <p:nvPr>
            <p:ph sz="half" idx="1"/>
          </p:nvPr>
        </p:nvSpPr>
        <p:spPr>
          <a:xfrm>
            <a:off x="615280" y="1192596"/>
            <a:ext cx="4696690" cy="4512450"/>
          </a:xfrm>
        </p:spPr>
        <p:txBody>
          <a:bodyPr>
            <a:normAutofit/>
          </a:bodyPr>
          <a:lstStyle/>
          <a:p>
            <a:pPr marL="0" indent="0">
              <a:buNone/>
            </a:pPr>
            <a:r>
              <a:rPr lang="en-US" sz="2000" dirty="0">
                <a:ea typeface="Calibri" panose="020F0502020204030204" pitchFamily="34" charset="0"/>
              </a:rPr>
              <a:t>Zero Emissions Industry (ZEI):</a:t>
            </a:r>
          </a:p>
          <a:p>
            <a:r>
              <a:rPr lang="en-US" sz="2000" dirty="0">
                <a:ea typeface="Calibri" panose="020F0502020204030204" pitchFamily="34" charset="0"/>
              </a:rPr>
              <a:t> Received a $3 million grant from the California Air Resources Board (CARB)</a:t>
            </a:r>
          </a:p>
          <a:p>
            <a:r>
              <a:rPr lang="en-US" sz="2000" dirty="0">
                <a:ea typeface="Calibri" panose="020F0502020204030204" pitchFamily="34" charset="0"/>
              </a:rPr>
              <a:t>Built the first hydrogen fuel cell passenger ferry in the United States</a:t>
            </a:r>
          </a:p>
          <a:p>
            <a:r>
              <a:rPr lang="en-US" sz="2000" dirty="0">
                <a:ea typeface="Calibri" panose="020F0502020204030204" pitchFamily="34" charset="0"/>
              </a:rPr>
              <a:t>Proved that zero-emission hydrogen fuel cell technology works for commercial marine vessels </a:t>
            </a:r>
          </a:p>
          <a:p>
            <a:r>
              <a:rPr lang="en-US" sz="2000" dirty="0"/>
              <a:t>The Sea Change utilizes 360kw of H2 Fuel Cells</a:t>
            </a:r>
            <a:r>
              <a:rPr lang="en-US" sz="2000" dirty="0">
                <a:ea typeface="Calibri" panose="020F0502020204030204" pitchFamily="34" charset="0"/>
              </a:rPr>
              <a:t> and </a:t>
            </a:r>
            <a:r>
              <a:rPr lang="en-US" sz="2000" dirty="0"/>
              <a:t>100 kWh Li-Ion batteries</a:t>
            </a:r>
          </a:p>
        </p:txBody>
      </p:sp>
      <p:pic>
        <p:nvPicPr>
          <p:cNvPr id="9" name="Picture 8">
            <a:extLst>
              <a:ext uri="{FF2B5EF4-FFF2-40B4-BE49-F238E27FC236}">
                <a16:creationId xmlns:a16="http://schemas.microsoft.com/office/drawing/2014/main" id="{01E29220-729F-4948-D5F9-10433B739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044" y="1192595"/>
            <a:ext cx="5047644" cy="3336579"/>
          </a:xfrm>
          <a:prstGeom prst="rect">
            <a:avLst/>
          </a:prstGeom>
        </p:spPr>
      </p:pic>
      <p:sp>
        <p:nvSpPr>
          <p:cNvPr id="11" name="TextBox 10">
            <a:extLst>
              <a:ext uri="{FF2B5EF4-FFF2-40B4-BE49-F238E27FC236}">
                <a16:creationId xmlns:a16="http://schemas.microsoft.com/office/drawing/2014/main" id="{92BF4E01-6178-8FBB-2C26-EB58BEF3A24F}"/>
              </a:ext>
            </a:extLst>
          </p:cNvPr>
          <p:cNvSpPr txBox="1"/>
          <p:nvPr/>
        </p:nvSpPr>
        <p:spPr>
          <a:xfrm>
            <a:off x="987244" y="6031467"/>
            <a:ext cx="6096000" cy="369332"/>
          </a:xfrm>
          <a:prstGeom prst="rect">
            <a:avLst/>
          </a:prstGeom>
          <a:noFill/>
        </p:spPr>
        <p:txBody>
          <a:bodyPr wrap="square">
            <a:spAutoFit/>
          </a:bodyPr>
          <a:lstStyle/>
          <a:p>
            <a:r>
              <a:rPr lang="en-US" dirty="0"/>
              <a:t>https://zeroei.com/sea-change</a:t>
            </a:r>
          </a:p>
        </p:txBody>
      </p:sp>
      <p:pic>
        <p:nvPicPr>
          <p:cNvPr id="5" name="Picture 4">
            <a:extLst>
              <a:ext uri="{FF2B5EF4-FFF2-40B4-BE49-F238E27FC236}">
                <a16:creationId xmlns:a16="http://schemas.microsoft.com/office/drawing/2014/main" id="{1BE48FB9-6D99-8F3C-9D8B-0293DE458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044" y="4529174"/>
            <a:ext cx="4114570" cy="2198047"/>
          </a:xfrm>
          <a:prstGeom prst="rect">
            <a:avLst/>
          </a:prstGeom>
        </p:spPr>
      </p:pic>
    </p:spTree>
    <p:extLst>
      <p:ext uri="{BB962C8B-B14F-4D97-AF65-F5344CB8AC3E}">
        <p14:creationId xmlns:p14="http://schemas.microsoft.com/office/powerpoint/2010/main" val="3182843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960C-E8B8-E6C3-4309-475AB28DBD7B}"/>
              </a:ext>
            </a:extLst>
          </p:cNvPr>
          <p:cNvSpPr>
            <a:spLocks noGrp="1"/>
          </p:cNvSpPr>
          <p:nvPr>
            <p:ph type="title"/>
          </p:nvPr>
        </p:nvSpPr>
        <p:spPr>
          <a:xfrm>
            <a:off x="376286" y="512615"/>
            <a:ext cx="6170430" cy="638276"/>
          </a:xfrm>
        </p:spPr>
        <p:txBody>
          <a:bodyPr/>
          <a:lstStyle/>
          <a:p>
            <a:r>
              <a:rPr lang="en-US" dirty="0"/>
              <a:t>California’s Plan for Grid Stability and Expansion</a:t>
            </a:r>
          </a:p>
        </p:txBody>
      </p:sp>
      <p:sp>
        <p:nvSpPr>
          <p:cNvPr id="3" name="Content Placeholder 2">
            <a:extLst>
              <a:ext uri="{FF2B5EF4-FFF2-40B4-BE49-F238E27FC236}">
                <a16:creationId xmlns:a16="http://schemas.microsoft.com/office/drawing/2014/main" id="{571BE099-FFA5-09C0-8AB4-50F245E0A2F7}"/>
              </a:ext>
            </a:extLst>
          </p:cNvPr>
          <p:cNvSpPr>
            <a:spLocks noGrp="1"/>
          </p:cNvSpPr>
          <p:nvPr>
            <p:ph sz="half" idx="1"/>
          </p:nvPr>
        </p:nvSpPr>
        <p:spPr>
          <a:xfrm>
            <a:off x="311744" y="2177935"/>
            <a:ext cx="5623543" cy="4202269"/>
          </a:xfrm>
        </p:spPr>
        <p:txBody>
          <a:bodyPr>
            <a:normAutofit/>
          </a:bodyPr>
          <a:lstStyle/>
          <a:p>
            <a:pPr marL="274320" indent="0">
              <a:lnSpc>
                <a:spcPct val="120000"/>
              </a:lnSpc>
              <a:buNone/>
            </a:pPr>
            <a:r>
              <a:rPr lang="en-US" sz="2000" b="1" dirty="0"/>
              <a:t>A carbon-free electric grid where: </a:t>
            </a:r>
            <a:endParaRPr lang="en-US" sz="2000" dirty="0"/>
          </a:p>
          <a:p>
            <a:pPr marL="400050" lvl="1"/>
            <a:r>
              <a:rPr lang="en-US" sz="2000" b="1" dirty="0"/>
              <a:t>Buildings </a:t>
            </a:r>
            <a:r>
              <a:rPr lang="en-US" sz="2000" dirty="0"/>
              <a:t>are increasingly decarbonized.</a:t>
            </a:r>
          </a:p>
          <a:p>
            <a:pPr marL="400050" lvl="1"/>
            <a:r>
              <a:rPr lang="en-US" sz="2000" b="1" dirty="0"/>
              <a:t>The Industrial Sector </a:t>
            </a:r>
            <a:r>
              <a:rPr lang="en-US" sz="2000" dirty="0"/>
              <a:t>is powered by clean electricity, and by clean fuels, such as green hydrogen.</a:t>
            </a:r>
            <a:r>
              <a:rPr lang="en-US" sz="2000" b="1" dirty="0"/>
              <a:t> </a:t>
            </a:r>
          </a:p>
          <a:p>
            <a:pPr marL="400050" lvl="1"/>
            <a:r>
              <a:rPr lang="en-US" sz="2000" b="1" dirty="0"/>
              <a:t>Transportation</a:t>
            </a:r>
            <a:r>
              <a:rPr lang="en-US" sz="2000" dirty="0"/>
              <a:t> choices are zero-emission and able to plug into the electric grid at places of convenience for all customers</a:t>
            </a:r>
            <a:endParaRPr lang="en-US" sz="1800" dirty="0"/>
          </a:p>
        </p:txBody>
      </p:sp>
      <p:pic>
        <p:nvPicPr>
          <p:cNvPr id="5" name="Picture 4">
            <a:extLst>
              <a:ext uri="{FF2B5EF4-FFF2-40B4-BE49-F238E27FC236}">
                <a16:creationId xmlns:a16="http://schemas.microsoft.com/office/drawing/2014/main" id="{CB99D48B-712E-85F7-2E90-082E54229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970" y="949359"/>
            <a:ext cx="3829726" cy="4959281"/>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6C668ECF-B1AC-D354-5E12-4EC882A10FD9}"/>
              </a:ext>
            </a:extLst>
          </p:cNvPr>
          <p:cNvSpPr txBox="1"/>
          <p:nvPr/>
        </p:nvSpPr>
        <p:spPr>
          <a:xfrm>
            <a:off x="6785970" y="5930600"/>
            <a:ext cx="4023313" cy="461665"/>
          </a:xfrm>
          <a:prstGeom prst="rect">
            <a:avLst/>
          </a:prstGeom>
          <a:noFill/>
        </p:spPr>
        <p:txBody>
          <a:bodyPr wrap="square">
            <a:spAutoFit/>
          </a:bodyPr>
          <a:lstStyle/>
          <a:p>
            <a:r>
              <a:rPr lang="en-US" sz="1200" dirty="0"/>
              <a:t>https://www.gov.ca.gov/wp-content/uploads/2023/05/CAEnergyTransitionPlan.pdf</a:t>
            </a:r>
          </a:p>
        </p:txBody>
      </p:sp>
    </p:spTree>
    <p:extLst>
      <p:ext uri="{BB962C8B-B14F-4D97-AF65-F5344CB8AC3E}">
        <p14:creationId xmlns:p14="http://schemas.microsoft.com/office/powerpoint/2010/main" val="1972946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D87C-A130-586C-8D34-F53E00DD6387}"/>
              </a:ext>
            </a:extLst>
          </p:cNvPr>
          <p:cNvSpPr>
            <a:spLocks noGrp="1"/>
          </p:cNvSpPr>
          <p:nvPr>
            <p:ph type="title"/>
          </p:nvPr>
        </p:nvSpPr>
        <p:spPr>
          <a:xfrm>
            <a:off x="237836" y="3263900"/>
            <a:ext cx="4918364" cy="2852737"/>
          </a:xfrm>
        </p:spPr>
        <p:txBody>
          <a:bodyPr>
            <a:normAutofit/>
          </a:bodyPr>
          <a:lstStyle/>
          <a:p>
            <a:r>
              <a:rPr lang="en-US" dirty="0"/>
              <a:t> ZNCD and</a:t>
            </a:r>
            <a:br>
              <a:rPr lang="en-US" dirty="0"/>
            </a:br>
            <a:r>
              <a:rPr lang="en-US" dirty="0"/>
              <a:t>Transportation</a:t>
            </a:r>
          </a:p>
        </p:txBody>
      </p:sp>
      <p:pic>
        <p:nvPicPr>
          <p:cNvPr id="4" name="Picture 3">
            <a:extLst>
              <a:ext uri="{FF2B5EF4-FFF2-40B4-BE49-F238E27FC236}">
                <a16:creationId xmlns:a16="http://schemas.microsoft.com/office/drawing/2014/main" id="{71EF6101-AEC2-78A6-8036-16069D1FB32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03800" y="0"/>
            <a:ext cx="7188200" cy="6705600"/>
          </a:xfrm>
          <a:prstGeom prst="rect">
            <a:avLst/>
          </a:prstGeom>
        </p:spPr>
      </p:pic>
    </p:spTree>
    <p:extLst>
      <p:ext uri="{BB962C8B-B14F-4D97-AF65-F5344CB8AC3E}">
        <p14:creationId xmlns:p14="http://schemas.microsoft.com/office/powerpoint/2010/main" val="2546240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4C85E-CA8A-758C-FA25-CCEA84679162}"/>
              </a:ext>
            </a:extLst>
          </p:cNvPr>
          <p:cNvSpPr>
            <a:spLocks noGrp="1"/>
          </p:cNvSpPr>
          <p:nvPr>
            <p:ph type="title"/>
          </p:nvPr>
        </p:nvSpPr>
        <p:spPr>
          <a:xfrm>
            <a:off x="520700" y="327025"/>
            <a:ext cx="10515600" cy="790575"/>
          </a:xfrm>
        </p:spPr>
        <p:txBody>
          <a:bodyPr>
            <a:normAutofit/>
          </a:bodyPr>
          <a:lstStyle/>
          <a:p>
            <a:r>
              <a:rPr lang="en-US" sz="3200" dirty="0"/>
              <a:t>US Funds $1.7B for Electric Vehicle Manufacturing</a:t>
            </a:r>
          </a:p>
        </p:txBody>
      </p:sp>
      <p:pic>
        <p:nvPicPr>
          <p:cNvPr id="5" name="Picture 4">
            <a:extLst>
              <a:ext uri="{FF2B5EF4-FFF2-40B4-BE49-F238E27FC236}">
                <a16:creationId xmlns:a16="http://schemas.microsoft.com/office/drawing/2014/main" id="{2487C285-481E-0C9E-4129-F522AD2DB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150" y="1660095"/>
            <a:ext cx="6292850" cy="3537810"/>
          </a:xfrm>
          <a:prstGeom prst="rect">
            <a:avLst/>
          </a:prstGeom>
        </p:spPr>
      </p:pic>
      <p:sp>
        <p:nvSpPr>
          <p:cNvPr id="7" name="TextBox 6">
            <a:extLst>
              <a:ext uri="{FF2B5EF4-FFF2-40B4-BE49-F238E27FC236}">
                <a16:creationId xmlns:a16="http://schemas.microsoft.com/office/drawing/2014/main" id="{5E6AF082-23AB-4ACD-C4E1-2F9CF20516FB}"/>
              </a:ext>
            </a:extLst>
          </p:cNvPr>
          <p:cNvSpPr txBox="1"/>
          <p:nvPr/>
        </p:nvSpPr>
        <p:spPr>
          <a:xfrm>
            <a:off x="8242300" y="4898939"/>
            <a:ext cx="3048000" cy="375166"/>
          </a:xfrm>
          <a:prstGeom prst="rect">
            <a:avLst/>
          </a:prstGeom>
          <a:noFill/>
          <a:effectLst/>
        </p:spPr>
        <p:txBody>
          <a:bodyPr wrap="square">
            <a:spAutoFit/>
          </a:bodyPr>
          <a:lstStyle/>
          <a:p>
            <a:r>
              <a:rPr lang="en-US" dirty="0"/>
              <a:t>https://www.energy.gov/mesc</a:t>
            </a:r>
          </a:p>
        </p:txBody>
      </p:sp>
      <p:sp>
        <p:nvSpPr>
          <p:cNvPr id="9" name="Content Placeholder 2">
            <a:extLst>
              <a:ext uri="{FF2B5EF4-FFF2-40B4-BE49-F238E27FC236}">
                <a16:creationId xmlns:a16="http://schemas.microsoft.com/office/drawing/2014/main" id="{35B2A827-AE06-80E2-CC29-D1FE34E671BB}"/>
              </a:ext>
            </a:extLst>
          </p:cNvPr>
          <p:cNvSpPr txBox="1">
            <a:spLocks/>
          </p:cNvSpPr>
          <p:nvPr/>
        </p:nvSpPr>
        <p:spPr>
          <a:xfrm>
            <a:off x="520700" y="1520395"/>
            <a:ext cx="4965700" cy="501058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F26E2B"/>
              </a:buClr>
              <a:buSzPct val="125000"/>
              <a:buNone/>
              <a:tabLst/>
              <a:defRPr/>
            </a:pPr>
            <a:r>
              <a:rPr lang="en-US" sz="2000" dirty="0">
                <a:solidFill>
                  <a:srgbClr val="000000">
                    <a:lumMod val="75000"/>
                    <a:lumOff val="25000"/>
                  </a:srgbClr>
                </a:solidFill>
              </a:rPr>
              <a:t>DOE, Office of Manufacturing and Energy Supply Chains:</a:t>
            </a:r>
          </a:p>
          <a:p>
            <a:pPr marL="342900" marR="0" lvl="0" indent="-342900" algn="l" defTabSz="457200" rtl="0" eaLnBrk="1" fontAlgn="auto" latinLnBrk="0" hangingPunct="1">
              <a:lnSpc>
                <a:spcPct val="100000"/>
              </a:lnSpc>
              <a:spcBef>
                <a:spcPts val="1000"/>
              </a:spcBef>
              <a:spcAft>
                <a:spcPts val="0"/>
              </a:spcAft>
              <a:buClr>
                <a:srgbClr val="F26E2B"/>
              </a:buClr>
              <a:buSzPct val="125000"/>
              <a:buFont typeface="Wingdings" pitchFamily="2" charset="2"/>
              <a:buChar char="§"/>
              <a:tabLst/>
              <a:defRPr/>
            </a:pPr>
            <a:r>
              <a:rPr lang="en-US" sz="2000" dirty="0"/>
              <a:t>$1.7 billion from the Inflation Reduction Act (IRA)</a:t>
            </a:r>
          </a:p>
          <a:p>
            <a:pPr marL="342900" marR="0" lvl="0" indent="-342900" algn="l" defTabSz="457200" rtl="0" eaLnBrk="1" fontAlgn="auto" latinLnBrk="0" hangingPunct="1">
              <a:lnSpc>
                <a:spcPct val="100000"/>
              </a:lnSpc>
              <a:spcBef>
                <a:spcPts val="1000"/>
              </a:spcBef>
              <a:spcAft>
                <a:spcPts val="0"/>
              </a:spcAft>
              <a:buClr>
                <a:srgbClr val="F26E2B"/>
              </a:buClr>
              <a:buSzPct val="125000"/>
              <a:buFont typeface="Wingdings" pitchFamily="2" charset="2"/>
              <a:buChar char="§"/>
              <a:tabLst/>
              <a:defRPr/>
            </a:pPr>
            <a:r>
              <a:rPr lang="en-US" sz="2000" dirty="0"/>
              <a:t>Eleven (11) facilities will be converted to manufacture electric vehicles and their supply chain.</a:t>
            </a:r>
          </a:p>
          <a:p>
            <a:pPr marL="342900" marR="0" lvl="0" indent="-342900" algn="l" defTabSz="457200" rtl="0" eaLnBrk="1" fontAlgn="auto" latinLnBrk="0" hangingPunct="1">
              <a:lnSpc>
                <a:spcPct val="100000"/>
              </a:lnSpc>
              <a:spcBef>
                <a:spcPts val="1000"/>
              </a:spcBef>
              <a:spcAft>
                <a:spcPts val="0"/>
              </a:spcAft>
              <a:buClr>
                <a:srgbClr val="F26E2B"/>
              </a:buClr>
              <a:buSzPct val="125000"/>
              <a:buFont typeface="Wingdings" pitchFamily="2" charset="2"/>
              <a:buChar char="§"/>
              <a:tabLst/>
              <a:defRPr/>
            </a:pPr>
            <a:r>
              <a:rPr lang="en-US" sz="2000" dirty="0"/>
              <a:t>Facility Locations:</a:t>
            </a:r>
          </a:p>
          <a:p>
            <a:pPr lvl="1" indent="-342900">
              <a:spcBef>
                <a:spcPts val="0"/>
              </a:spcBef>
              <a:buClr>
                <a:srgbClr val="F26E2B"/>
              </a:buClr>
              <a:buSzPct val="125000"/>
              <a:defRPr/>
            </a:pPr>
            <a:r>
              <a:rPr lang="en-US" sz="1600" dirty="0"/>
              <a:t> Michigan</a:t>
            </a:r>
          </a:p>
          <a:p>
            <a:pPr lvl="1" indent="-342900">
              <a:spcBef>
                <a:spcPts val="0"/>
              </a:spcBef>
              <a:buClr>
                <a:srgbClr val="F26E2B"/>
              </a:buClr>
              <a:buSzPct val="125000"/>
              <a:defRPr/>
            </a:pPr>
            <a:r>
              <a:rPr lang="en-US" sz="1600" dirty="0"/>
              <a:t>Ohio</a:t>
            </a:r>
          </a:p>
          <a:p>
            <a:pPr lvl="1" indent="-342900">
              <a:spcBef>
                <a:spcPts val="0"/>
              </a:spcBef>
              <a:buClr>
                <a:srgbClr val="F26E2B"/>
              </a:buClr>
              <a:buSzPct val="125000"/>
              <a:defRPr/>
            </a:pPr>
            <a:r>
              <a:rPr lang="en-US" sz="1600" dirty="0"/>
              <a:t>Pennsylvania</a:t>
            </a:r>
          </a:p>
          <a:p>
            <a:pPr lvl="1" indent="-342900">
              <a:spcBef>
                <a:spcPts val="0"/>
              </a:spcBef>
              <a:buClr>
                <a:srgbClr val="F26E2B"/>
              </a:buClr>
              <a:buSzPct val="125000"/>
              <a:defRPr/>
            </a:pPr>
            <a:r>
              <a:rPr lang="en-US" sz="1600" dirty="0"/>
              <a:t>Georgia </a:t>
            </a:r>
          </a:p>
          <a:p>
            <a:pPr lvl="1" indent="-342900">
              <a:spcBef>
                <a:spcPts val="0"/>
              </a:spcBef>
              <a:buClr>
                <a:srgbClr val="F26E2B"/>
              </a:buClr>
              <a:buSzPct val="125000"/>
              <a:defRPr/>
            </a:pPr>
            <a:r>
              <a:rPr lang="en-US" sz="1600" dirty="0"/>
              <a:t>Illinois</a:t>
            </a:r>
          </a:p>
          <a:p>
            <a:pPr lvl="1" indent="-342900">
              <a:spcBef>
                <a:spcPts val="0"/>
              </a:spcBef>
              <a:buClr>
                <a:srgbClr val="F26E2B"/>
              </a:buClr>
              <a:buSzPct val="125000"/>
              <a:defRPr/>
            </a:pPr>
            <a:r>
              <a:rPr lang="en-US" sz="1600" dirty="0"/>
              <a:t>Indiana </a:t>
            </a:r>
          </a:p>
          <a:p>
            <a:pPr lvl="1" indent="-342900">
              <a:spcBef>
                <a:spcPts val="0"/>
              </a:spcBef>
              <a:buClr>
                <a:srgbClr val="F26E2B"/>
              </a:buClr>
              <a:buSzPct val="125000"/>
              <a:defRPr/>
            </a:pPr>
            <a:r>
              <a:rPr lang="en-US" sz="1600" dirty="0"/>
              <a:t>Maryland </a:t>
            </a:r>
          </a:p>
          <a:p>
            <a:pPr lvl="1" indent="-342900">
              <a:spcBef>
                <a:spcPts val="0"/>
              </a:spcBef>
              <a:buClr>
                <a:srgbClr val="F26E2B"/>
              </a:buClr>
              <a:buSzPct val="125000"/>
              <a:defRPr/>
            </a:pPr>
            <a:r>
              <a:rPr lang="en-US" sz="1600" dirty="0"/>
              <a:t>Virginia</a:t>
            </a:r>
            <a:endParaRPr lang="en-US" sz="2000" dirty="0"/>
          </a:p>
        </p:txBody>
      </p:sp>
    </p:spTree>
    <p:extLst>
      <p:ext uri="{BB962C8B-B14F-4D97-AF65-F5344CB8AC3E}">
        <p14:creationId xmlns:p14="http://schemas.microsoft.com/office/powerpoint/2010/main" val="264545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235805F2-8025-E24C-9B91-C878381DB6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36"/>
          <a:stretch/>
        </p:blipFill>
        <p:spPr>
          <a:xfrm>
            <a:off x="5101900" y="0"/>
            <a:ext cx="7090100" cy="6766560"/>
          </a:xfrm>
          <a:prstGeom prst="rect">
            <a:avLst/>
          </a:prstGeom>
        </p:spPr>
      </p:pic>
      <p:sp>
        <p:nvSpPr>
          <p:cNvPr id="4" name="Title 3">
            <a:extLst>
              <a:ext uri="{FF2B5EF4-FFF2-40B4-BE49-F238E27FC236}">
                <a16:creationId xmlns:a16="http://schemas.microsoft.com/office/drawing/2014/main" id="{4D0A4610-FFCA-6B40-946C-DA39ACA5B451}"/>
              </a:ext>
            </a:extLst>
          </p:cNvPr>
          <p:cNvSpPr>
            <a:spLocks noGrp="1"/>
          </p:cNvSpPr>
          <p:nvPr>
            <p:ph type="title"/>
          </p:nvPr>
        </p:nvSpPr>
        <p:spPr>
          <a:xfrm>
            <a:off x="561110" y="788840"/>
            <a:ext cx="10476345" cy="767687"/>
          </a:xfrm>
        </p:spPr>
        <p:txBody>
          <a:bodyPr/>
          <a:lstStyle/>
          <a:p>
            <a:pPr lvl="0"/>
            <a:r>
              <a:rPr lang="en-US"/>
              <a:t>3C-REN: Tri-County </a:t>
            </a:r>
            <a:br>
              <a:rPr lang="en-US"/>
            </a:br>
            <a:r>
              <a:rPr lang="en-US"/>
              <a:t>Regional Energy Network</a:t>
            </a:r>
          </a:p>
        </p:txBody>
      </p:sp>
      <p:sp>
        <p:nvSpPr>
          <p:cNvPr id="5" name="Content Placeholder 4">
            <a:extLst>
              <a:ext uri="{FF2B5EF4-FFF2-40B4-BE49-F238E27FC236}">
                <a16:creationId xmlns:a16="http://schemas.microsoft.com/office/drawing/2014/main" id="{4B96C445-493D-C647-B934-8BB7C74098EF}"/>
              </a:ext>
            </a:extLst>
          </p:cNvPr>
          <p:cNvSpPr>
            <a:spLocks noGrp="1"/>
          </p:cNvSpPr>
          <p:nvPr>
            <p:ph sz="half" idx="1"/>
          </p:nvPr>
        </p:nvSpPr>
        <p:spPr>
          <a:xfrm>
            <a:off x="561110" y="1785995"/>
            <a:ext cx="6587697" cy="3585765"/>
          </a:xfrm>
        </p:spPr>
        <p:txBody>
          <a:bodyPr vert="horz" lIns="91440" tIns="45720" rIns="91440" bIns="45720" rtlCol="0" anchor="t">
            <a:normAutofit fontScale="92500"/>
          </a:bodyPr>
          <a:lstStyle/>
          <a:p>
            <a:pPr marL="320675" lvl="1" indent="-320675">
              <a:spcBef>
                <a:spcPts val="1600"/>
              </a:spcBef>
              <a:buClr>
                <a:schemeClr val="tx1">
                  <a:lumMod val="50000"/>
                  <a:lumOff val="50000"/>
                </a:schemeClr>
              </a:buClr>
            </a:pPr>
            <a:r>
              <a:rPr lang="en-US" dirty="0">
                <a:latin typeface="Arial"/>
                <a:cs typeface="Arial"/>
              </a:rPr>
              <a:t>Three counties working together to improve energy efficiency in the region</a:t>
            </a:r>
            <a:endParaRPr lang="en-US" dirty="0"/>
          </a:p>
          <a:p>
            <a:pPr marL="320675" lvl="1" indent="-320675">
              <a:spcBef>
                <a:spcPts val="1600"/>
              </a:spcBef>
              <a:buClr>
                <a:schemeClr val="tx1">
                  <a:lumMod val="50000"/>
                  <a:lumOff val="50000"/>
                </a:schemeClr>
              </a:buClr>
            </a:pPr>
            <a:r>
              <a:rPr lang="en-US" dirty="0">
                <a:latin typeface="Arial"/>
                <a:cs typeface="Arial"/>
              </a:rPr>
              <a:t>Services for – </a:t>
            </a:r>
          </a:p>
          <a:p>
            <a:pPr marL="720725" lvl="2" indent="-320675">
              <a:spcBef>
                <a:spcPts val="1600"/>
              </a:spcBef>
              <a:buClr>
                <a:schemeClr val="tx1">
                  <a:lumMod val="50000"/>
                  <a:lumOff val="50000"/>
                </a:schemeClr>
              </a:buClr>
            </a:pPr>
            <a:r>
              <a:rPr lang="en-US" b="1" dirty="0">
                <a:latin typeface="Arial"/>
                <a:cs typeface="Arial"/>
              </a:rPr>
              <a:t>Building Professionals: </a:t>
            </a:r>
            <a:r>
              <a:rPr lang="en-US" dirty="0">
                <a:latin typeface="Arial"/>
                <a:cs typeface="Arial"/>
              </a:rPr>
              <a:t>industry events, training, and energy code compliance support  </a:t>
            </a:r>
            <a:endParaRPr lang="en-US" dirty="0"/>
          </a:p>
          <a:p>
            <a:pPr marL="720725" lvl="2" indent="-320675">
              <a:spcBef>
                <a:spcPts val="1600"/>
              </a:spcBef>
              <a:buClr>
                <a:schemeClr val="tx1">
                  <a:lumMod val="50000"/>
                  <a:lumOff val="50000"/>
                </a:schemeClr>
              </a:buClr>
            </a:pPr>
            <a:r>
              <a:rPr lang="en-US" b="1" dirty="0">
                <a:latin typeface="Arial"/>
                <a:cs typeface="Arial"/>
              </a:rPr>
              <a:t>Households:</a:t>
            </a:r>
            <a:r>
              <a:rPr lang="en-US" dirty="0">
                <a:latin typeface="Arial"/>
                <a:cs typeface="Arial"/>
              </a:rPr>
              <a:t> free and discounted home upgrades </a:t>
            </a:r>
          </a:p>
          <a:p>
            <a:pPr marL="320675" lvl="1" indent="-320675">
              <a:spcBef>
                <a:spcPts val="1600"/>
              </a:spcBef>
              <a:buClr>
                <a:srgbClr val="808080"/>
              </a:buClr>
            </a:pPr>
            <a:r>
              <a:rPr lang="en-US" dirty="0">
                <a:latin typeface="Arial"/>
                <a:cs typeface="Arial"/>
              </a:rPr>
              <a:t>Funded by ratepayer dollars that 3C-REN returns to the region </a:t>
            </a:r>
          </a:p>
        </p:txBody>
      </p:sp>
    </p:spTree>
    <p:extLst>
      <p:ext uri="{BB962C8B-B14F-4D97-AF65-F5344CB8AC3E}">
        <p14:creationId xmlns:p14="http://schemas.microsoft.com/office/powerpoint/2010/main" val="696513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4453-4E87-8248-7F44-604DC3E07559}"/>
              </a:ext>
            </a:extLst>
          </p:cNvPr>
          <p:cNvSpPr>
            <a:spLocks noGrp="1"/>
          </p:cNvSpPr>
          <p:nvPr>
            <p:ph type="title"/>
          </p:nvPr>
        </p:nvSpPr>
        <p:spPr>
          <a:xfrm>
            <a:off x="330200" y="365125"/>
            <a:ext cx="10515600" cy="587375"/>
          </a:xfrm>
        </p:spPr>
        <p:txBody>
          <a:bodyPr>
            <a:normAutofit/>
          </a:bodyPr>
          <a:lstStyle/>
          <a:p>
            <a:r>
              <a:rPr lang="en-US" sz="3200" dirty="0"/>
              <a:t>Transportation Electrification in California</a:t>
            </a:r>
          </a:p>
        </p:txBody>
      </p:sp>
      <p:sp>
        <p:nvSpPr>
          <p:cNvPr id="3" name="Content Placeholder 2">
            <a:extLst>
              <a:ext uri="{FF2B5EF4-FFF2-40B4-BE49-F238E27FC236}">
                <a16:creationId xmlns:a16="http://schemas.microsoft.com/office/drawing/2014/main" id="{F93A1F95-8178-A63B-85E6-0546E8719D2B}"/>
              </a:ext>
            </a:extLst>
          </p:cNvPr>
          <p:cNvSpPr>
            <a:spLocks noGrp="1"/>
          </p:cNvSpPr>
          <p:nvPr>
            <p:ph idx="1"/>
          </p:nvPr>
        </p:nvSpPr>
        <p:spPr>
          <a:xfrm>
            <a:off x="459509" y="1548245"/>
            <a:ext cx="6080991" cy="4456112"/>
          </a:xfrm>
        </p:spPr>
        <p:txBody>
          <a:bodyPr>
            <a:normAutofit/>
          </a:bodyPr>
          <a:lstStyle/>
          <a:p>
            <a:pPr marL="347472" indent="-347472">
              <a:lnSpc>
                <a:spcPct val="100000"/>
              </a:lnSpc>
              <a:buClr>
                <a:schemeClr val="accent2"/>
              </a:buClr>
              <a:buFont typeface="Wingdings" panose="05000000000000000000" pitchFamily="2" charset="2"/>
              <a:buChar char="§"/>
            </a:pPr>
            <a:r>
              <a:rPr lang="en-US" sz="2400" dirty="0"/>
              <a:t>Electric Vehicles – Fastest Growing Electrification Sector</a:t>
            </a:r>
          </a:p>
          <a:p>
            <a:pPr marL="347472" indent="-347472">
              <a:lnSpc>
                <a:spcPct val="100000"/>
              </a:lnSpc>
              <a:buClr>
                <a:schemeClr val="accent2"/>
              </a:buClr>
              <a:buFont typeface="Wingdings" panose="05000000000000000000" pitchFamily="2" charset="2"/>
              <a:buChar char="§"/>
            </a:pPr>
            <a:r>
              <a:rPr lang="en-US" sz="2400" dirty="0"/>
              <a:t>7.5 million EV’s are expected on the road by 2030</a:t>
            </a:r>
          </a:p>
          <a:p>
            <a:pPr marL="347472" indent="-347472">
              <a:lnSpc>
                <a:spcPct val="100000"/>
              </a:lnSpc>
              <a:buClr>
                <a:schemeClr val="accent2"/>
              </a:buClr>
              <a:buFont typeface="Wingdings" panose="05000000000000000000" pitchFamily="2" charset="2"/>
              <a:buChar char="§"/>
            </a:pPr>
            <a:r>
              <a:rPr lang="en-US" sz="2400" dirty="0"/>
              <a:t>Approx 1.2 million Public Charges will be needed</a:t>
            </a:r>
          </a:p>
          <a:p>
            <a:pPr marL="347472" indent="-347472">
              <a:lnSpc>
                <a:spcPct val="100000"/>
              </a:lnSpc>
              <a:buClr>
                <a:schemeClr val="accent2"/>
              </a:buClr>
              <a:buFont typeface="Wingdings" panose="05000000000000000000" pitchFamily="2" charset="2"/>
              <a:buChar char="§"/>
            </a:pPr>
            <a:r>
              <a:rPr lang="en-US" sz="2400" dirty="0"/>
              <a:t>Bi-directional EV Charging may be part of the Energy Storage /Grid Stability Solution</a:t>
            </a:r>
          </a:p>
        </p:txBody>
      </p:sp>
      <p:pic>
        <p:nvPicPr>
          <p:cNvPr id="7" name="Picture 6">
            <a:extLst>
              <a:ext uri="{FF2B5EF4-FFF2-40B4-BE49-F238E27FC236}">
                <a16:creationId xmlns:a16="http://schemas.microsoft.com/office/drawing/2014/main" id="{5A60A4AC-CBA8-AD7D-3388-0E20E0F081C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312273" y="1371599"/>
            <a:ext cx="4383273" cy="4848657"/>
          </a:xfrm>
          <a:prstGeom prst="rect">
            <a:avLst/>
          </a:prstGeom>
        </p:spPr>
      </p:pic>
    </p:spTree>
    <p:extLst>
      <p:ext uri="{BB962C8B-B14F-4D97-AF65-F5344CB8AC3E}">
        <p14:creationId xmlns:p14="http://schemas.microsoft.com/office/powerpoint/2010/main" val="4094462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61A8-A771-4EE0-9FC5-9DD8096CBB3D}"/>
              </a:ext>
            </a:extLst>
          </p:cNvPr>
          <p:cNvSpPr>
            <a:spLocks noGrp="1"/>
          </p:cNvSpPr>
          <p:nvPr>
            <p:ph type="title"/>
          </p:nvPr>
        </p:nvSpPr>
        <p:spPr/>
        <p:txBody>
          <a:bodyPr>
            <a:normAutofit/>
          </a:bodyPr>
          <a:lstStyle/>
          <a:p>
            <a:r>
              <a:rPr lang="en-US" dirty="0">
                <a:latin typeface="Arial"/>
                <a:cs typeface="Arial"/>
              </a:rPr>
              <a:t>Electric Vehicle Charging in CALGreen</a:t>
            </a:r>
            <a:endParaRPr lang="en-US" dirty="0"/>
          </a:p>
        </p:txBody>
      </p:sp>
      <p:sp>
        <p:nvSpPr>
          <p:cNvPr id="3" name="Content Placeholder 2">
            <a:extLst>
              <a:ext uri="{FF2B5EF4-FFF2-40B4-BE49-F238E27FC236}">
                <a16:creationId xmlns:a16="http://schemas.microsoft.com/office/drawing/2014/main" id="{A6A3442B-987F-4C48-A0C9-8AB9E61BFCE0}"/>
              </a:ext>
            </a:extLst>
          </p:cNvPr>
          <p:cNvSpPr>
            <a:spLocks noGrp="1"/>
          </p:cNvSpPr>
          <p:nvPr>
            <p:ph idx="1"/>
          </p:nvPr>
        </p:nvSpPr>
        <p:spPr>
          <a:xfrm>
            <a:off x="455814" y="1690688"/>
            <a:ext cx="10515600" cy="4351338"/>
          </a:xfrm>
        </p:spPr>
        <p:txBody>
          <a:bodyPr vert="horz" lIns="91440" tIns="45720" rIns="91440" bIns="45720" rtlCol="0" anchor="t">
            <a:noAutofit/>
          </a:bodyPr>
          <a:lstStyle/>
          <a:p>
            <a:pPr>
              <a:buFont typeface="Wingdings" panose="05000000000000000000" pitchFamily="2" charset="2"/>
              <a:buChar char="Ø"/>
            </a:pPr>
            <a:r>
              <a:rPr lang="en-US" dirty="0">
                <a:latin typeface="Arial"/>
                <a:cs typeface="Arial"/>
              </a:rPr>
              <a:t>EV Readiness Definitions</a:t>
            </a:r>
            <a:endParaRPr lang="en-US" sz="2000" b="1" dirty="0">
              <a:latin typeface="Arial"/>
              <a:cs typeface="Arial"/>
            </a:endParaRPr>
          </a:p>
          <a:p>
            <a:pPr>
              <a:buFont typeface="Wingdings" panose="05000000000000000000" pitchFamily="2" charset="2"/>
              <a:buChar char="Ø"/>
            </a:pPr>
            <a:r>
              <a:rPr lang="en-US" dirty="0">
                <a:latin typeface="Arial"/>
                <a:cs typeface="Arial"/>
              </a:rPr>
              <a:t>Single Family</a:t>
            </a:r>
          </a:p>
          <a:p>
            <a:pPr>
              <a:buFont typeface="Wingdings" panose="05000000000000000000" pitchFamily="2" charset="2"/>
              <a:buChar char="Ø"/>
            </a:pPr>
            <a:r>
              <a:rPr lang="en-US" dirty="0">
                <a:latin typeface="Arial"/>
                <a:cs typeface="Arial"/>
              </a:rPr>
              <a:t>Multi Family</a:t>
            </a:r>
          </a:p>
          <a:p>
            <a:pPr>
              <a:buFont typeface="Wingdings" panose="05000000000000000000" pitchFamily="2" charset="2"/>
              <a:buChar char="Ø"/>
            </a:pPr>
            <a:r>
              <a:rPr lang="en-US" dirty="0">
                <a:latin typeface="Arial"/>
                <a:cs typeface="Arial"/>
              </a:rPr>
              <a:t>Non-Res</a:t>
            </a:r>
          </a:p>
          <a:p>
            <a:pPr>
              <a:buFont typeface="Wingdings" panose="05000000000000000000" pitchFamily="2" charset="2"/>
              <a:buChar char="Ø"/>
            </a:pPr>
            <a:r>
              <a:rPr lang="en-US" dirty="0">
                <a:latin typeface="Arial"/>
                <a:cs typeface="Arial"/>
              </a:rPr>
              <a:t>Medium- &amp; Heavy-Duty Charging</a:t>
            </a:r>
          </a:p>
          <a:p>
            <a:pPr>
              <a:buFont typeface="Wingdings" panose="05000000000000000000" pitchFamily="2" charset="2"/>
              <a:buChar char="Ø"/>
            </a:pPr>
            <a:r>
              <a:rPr lang="en-US" dirty="0">
                <a:latin typeface="Arial"/>
                <a:cs typeface="Arial"/>
              </a:rPr>
              <a:t>Additions/Alterations</a:t>
            </a:r>
          </a:p>
        </p:txBody>
      </p:sp>
      <p:pic>
        <p:nvPicPr>
          <p:cNvPr id="5" name="Picture 4" descr="A picture containing car, blue, sitting, small&#10;&#10;Description automatically generated">
            <a:extLst>
              <a:ext uri="{FF2B5EF4-FFF2-40B4-BE49-F238E27FC236}">
                <a16:creationId xmlns:a16="http://schemas.microsoft.com/office/drawing/2014/main" id="{0B985DA8-3A50-42D0-8122-838767993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035" y="1676526"/>
            <a:ext cx="5222297" cy="2366529"/>
          </a:xfrm>
          <a:prstGeom prst="rect">
            <a:avLst/>
          </a:prstGeom>
        </p:spPr>
      </p:pic>
    </p:spTree>
    <p:extLst>
      <p:ext uri="{BB962C8B-B14F-4D97-AF65-F5344CB8AC3E}">
        <p14:creationId xmlns:p14="http://schemas.microsoft.com/office/powerpoint/2010/main" val="250205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61A8-A771-4EE0-9FC5-9DD8096CBB3D}"/>
              </a:ext>
            </a:extLst>
          </p:cNvPr>
          <p:cNvSpPr>
            <a:spLocks noGrp="1"/>
          </p:cNvSpPr>
          <p:nvPr>
            <p:ph type="title"/>
          </p:nvPr>
        </p:nvSpPr>
        <p:spPr/>
        <p:txBody>
          <a:bodyPr>
            <a:normAutofit/>
          </a:bodyPr>
          <a:lstStyle/>
          <a:p>
            <a:r>
              <a:rPr lang="en-US" dirty="0">
                <a:latin typeface="Arial"/>
                <a:cs typeface="Arial"/>
              </a:rPr>
              <a:t>EV Readiness – 3 Types</a:t>
            </a:r>
            <a:endParaRPr lang="en-US" dirty="0"/>
          </a:p>
        </p:txBody>
      </p:sp>
      <p:sp>
        <p:nvSpPr>
          <p:cNvPr id="3" name="Content Placeholder 2">
            <a:extLst>
              <a:ext uri="{FF2B5EF4-FFF2-40B4-BE49-F238E27FC236}">
                <a16:creationId xmlns:a16="http://schemas.microsoft.com/office/drawing/2014/main" id="{A6A3442B-987F-4C48-A0C9-8AB9E61BFCE0}"/>
              </a:ext>
            </a:extLst>
          </p:cNvPr>
          <p:cNvSpPr>
            <a:spLocks noGrp="1"/>
          </p:cNvSpPr>
          <p:nvPr>
            <p:ph idx="4294967295"/>
          </p:nvPr>
        </p:nvSpPr>
        <p:spPr>
          <a:xfrm>
            <a:off x="838200" y="3248471"/>
            <a:ext cx="3125788" cy="1290638"/>
          </a:xfrm>
        </p:spPr>
        <p:txBody>
          <a:bodyPr vert="horz" lIns="91440" tIns="45720" rIns="91440" bIns="45720" rtlCol="0" anchor="t">
            <a:noAutofit/>
          </a:bodyPr>
          <a:lstStyle/>
          <a:p>
            <a:pPr marL="0" indent="0">
              <a:lnSpc>
                <a:spcPct val="100000"/>
              </a:lnSpc>
              <a:buNone/>
            </a:pPr>
            <a:r>
              <a:rPr lang="en-US" sz="2400" dirty="0">
                <a:ea typeface="Calibri" panose="020F0502020204030204" pitchFamily="34" charset="0"/>
              </a:rPr>
              <a:t>P</a:t>
            </a:r>
            <a:r>
              <a:rPr lang="en-US" sz="2400" dirty="0">
                <a:effectLst/>
                <a:ea typeface="Calibri" panose="020F0502020204030204" pitchFamily="34" charset="0"/>
              </a:rPr>
              <a:t>rovide electrical panel space, conduit (no wire), and a termination box for a future 208/240--volt, 40-amp circuit</a:t>
            </a:r>
            <a:endParaRPr lang="en-US" sz="2400" b="1" dirty="0"/>
          </a:p>
        </p:txBody>
      </p:sp>
      <p:grpSp>
        <p:nvGrpSpPr>
          <p:cNvPr id="8" name="Group 7">
            <a:extLst>
              <a:ext uri="{FF2B5EF4-FFF2-40B4-BE49-F238E27FC236}">
                <a16:creationId xmlns:a16="http://schemas.microsoft.com/office/drawing/2014/main" id="{48CBE16F-6962-B826-2021-8936DEEEE10A}"/>
              </a:ext>
            </a:extLst>
          </p:cNvPr>
          <p:cNvGrpSpPr/>
          <p:nvPr/>
        </p:nvGrpSpPr>
        <p:grpSpPr>
          <a:xfrm>
            <a:off x="711592" y="1476249"/>
            <a:ext cx="10099843" cy="1584095"/>
            <a:chOff x="711592" y="1476249"/>
            <a:chExt cx="12784185" cy="2005117"/>
          </a:xfrm>
        </p:grpSpPr>
        <p:pic>
          <p:nvPicPr>
            <p:cNvPr id="4" name="Picture 3" descr="A picture containing text&#10;&#10;Description automatically generated">
              <a:extLst>
                <a:ext uri="{FF2B5EF4-FFF2-40B4-BE49-F238E27FC236}">
                  <a16:creationId xmlns:a16="http://schemas.microsoft.com/office/drawing/2014/main" id="{BDEBE865-339E-1167-BDEC-F9F2FA98B3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592" y="1528615"/>
              <a:ext cx="3956032" cy="1952751"/>
            </a:xfrm>
            <a:prstGeom prst="rect">
              <a:avLst/>
            </a:prstGeom>
            <a:noFill/>
            <a:ln>
              <a:noFill/>
            </a:ln>
          </p:spPr>
        </p:pic>
        <p:pic>
          <p:nvPicPr>
            <p:cNvPr id="6" name="Picture 5">
              <a:extLst>
                <a:ext uri="{FF2B5EF4-FFF2-40B4-BE49-F238E27FC236}">
                  <a16:creationId xmlns:a16="http://schemas.microsoft.com/office/drawing/2014/main" id="{B9B548B8-4204-4895-1AF4-BEE21FA3FF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0437" y="1528615"/>
              <a:ext cx="4122475" cy="1952751"/>
            </a:xfrm>
            <a:prstGeom prst="rect">
              <a:avLst/>
            </a:prstGeom>
            <a:noFill/>
            <a:ln>
              <a:noFill/>
            </a:ln>
          </p:spPr>
        </p:pic>
        <p:pic>
          <p:nvPicPr>
            <p:cNvPr id="7" name="Picture 6">
              <a:extLst>
                <a:ext uri="{FF2B5EF4-FFF2-40B4-BE49-F238E27FC236}">
                  <a16:creationId xmlns:a16="http://schemas.microsoft.com/office/drawing/2014/main" id="{CA4C0C66-1C9B-8BC9-2EF6-9CB51FFAEF2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5039" y="1476249"/>
              <a:ext cx="4030738" cy="1952751"/>
            </a:xfrm>
            <a:prstGeom prst="rect">
              <a:avLst/>
            </a:prstGeom>
            <a:noFill/>
            <a:ln>
              <a:noFill/>
            </a:ln>
          </p:spPr>
        </p:pic>
      </p:grpSp>
      <p:sp>
        <p:nvSpPr>
          <p:cNvPr id="9" name="Content Placeholder 2">
            <a:extLst>
              <a:ext uri="{FF2B5EF4-FFF2-40B4-BE49-F238E27FC236}">
                <a16:creationId xmlns:a16="http://schemas.microsoft.com/office/drawing/2014/main" id="{ADA4255F-5DE8-DEC6-3C87-08234130DA8F}"/>
              </a:ext>
            </a:extLst>
          </p:cNvPr>
          <p:cNvSpPr txBox="1">
            <a:spLocks/>
          </p:cNvSpPr>
          <p:nvPr/>
        </p:nvSpPr>
        <p:spPr>
          <a:xfrm>
            <a:off x="4099893" y="3235175"/>
            <a:ext cx="3125370" cy="3145747"/>
          </a:xfrm>
          <a:prstGeom prst="rect">
            <a:avLst/>
          </a:prstGeom>
        </p:spPr>
        <p:txBody>
          <a:bodyPr vert="horz" lIns="91440" tIns="45720" rIns="91440" bIns="45720" rtlCol="0" anchor="t">
            <a:noAutofit/>
          </a:bodyPr>
          <a:lst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ea typeface="Calibri" panose="020F0502020204030204" pitchFamily="34" charset="0"/>
              </a:rPr>
              <a:t>P</a:t>
            </a:r>
            <a:r>
              <a:rPr lang="en-US" sz="2400" dirty="0">
                <a:effectLst/>
                <a:ea typeface="Calibri" panose="020F0502020204030204" pitchFamily="34" charset="0"/>
              </a:rPr>
              <a:t>rovide a space that is fully wired for 208/240 volt and </a:t>
            </a:r>
            <a:r>
              <a:rPr lang="en-US" sz="2400" dirty="0">
                <a:ea typeface="Calibri" panose="020F0502020204030204" pitchFamily="34" charset="0"/>
              </a:rPr>
              <a:t>has a receptacle, and is “ready” for a Level 2 Charger</a:t>
            </a:r>
            <a:endParaRPr lang="en-US" sz="2400" b="1" dirty="0"/>
          </a:p>
        </p:txBody>
      </p:sp>
      <p:sp>
        <p:nvSpPr>
          <p:cNvPr id="10" name="Content Placeholder 2">
            <a:extLst>
              <a:ext uri="{FF2B5EF4-FFF2-40B4-BE49-F238E27FC236}">
                <a16:creationId xmlns:a16="http://schemas.microsoft.com/office/drawing/2014/main" id="{5910EEAA-F304-E695-26F1-1C120E547871}"/>
              </a:ext>
            </a:extLst>
          </p:cNvPr>
          <p:cNvSpPr txBox="1">
            <a:spLocks/>
          </p:cNvSpPr>
          <p:nvPr/>
        </p:nvSpPr>
        <p:spPr>
          <a:xfrm>
            <a:off x="7860859" y="3235175"/>
            <a:ext cx="3125370" cy="2905649"/>
          </a:xfrm>
          <a:prstGeom prst="rect">
            <a:avLst/>
          </a:prstGeom>
        </p:spPr>
        <p:txBody>
          <a:bodyPr vert="horz" lIns="91440" tIns="45720" rIns="91440" bIns="45720" rtlCol="0" anchor="t">
            <a:noAutofit/>
          </a:bodyPr>
          <a:lst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ea typeface="Calibri" panose="020F0502020204030204" pitchFamily="34" charset="0"/>
              </a:rPr>
              <a:t>P</a:t>
            </a:r>
            <a:r>
              <a:rPr lang="en-US" sz="2400" dirty="0">
                <a:effectLst/>
                <a:ea typeface="Calibri" panose="020F0502020204030204" pitchFamily="34" charset="0"/>
              </a:rPr>
              <a:t>rovide Level 2 EVSE chargers. These should be stand-alone chargers in common-use parking areas</a:t>
            </a:r>
            <a:endParaRPr lang="en-US" sz="2400" b="1" dirty="0"/>
          </a:p>
        </p:txBody>
      </p:sp>
    </p:spTree>
    <p:extLst>
      <p:ext uri="{BB962C8B-B14F-4D97-AF65-F5344CB8AC3E}">
        <p14:creationId xmlns:p14="http://schemas.microsoft.com/office/powerpoint/2010/main" val="312055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42809-4C72-66DD-24B8-8F35E2CA1122}"/>
              </a:ext>
            </a:extLst>
          </p:cNvPr>
          <p:cNvSpPr>
            <a:spLocks noGrp="1"/>
          </p:cNvSpPr>
          <p:nvPr>
            <p:ph type="title"/>
          </p:nvPr>
        </p:nvSpPr>
        <p:spPr/>
        <p:txBody>
          <a:bodyPr/>
          <a:lstStyle/>
          <a:p>
            <a:r>
              <a:rPr lang="en-US" dirty="0"/>
              <a:t>Types of Chargers</a:t>
            </a:r>
          </a:p>
        </p:txBody>
      </p:sp>
      <p:grpSp>
        <p:nvGrpSpPr>
          <p:cNvPr id="8" name="Group 7">
            <a:extLst>
              <a:ext uri="{FF2B5EF4-FFF2-40B4-BE49-F238E27FC236}">
                <a16:creationId xmlns:a16="http://schemas.microsoft.com/office/drawing/2014/main" id="{602BC36E-7B82-1E9C-2167-C58A087AC239}"/>
              </a:ext>
            </a:extLst>
          </p:cNvPr>
          <p:cNvGrpSpPr/>
          <p:nvPr/>
        </p:nvGrpSpPr>
        <p:grpSpPr>
          <a:xfrm>
            <a:off x="924117" y="1534228"/>
            <a:ext cx="10570321" cy="2445204"/>
            <a:chOff x="1462082" y="2348902"/>
            <a:chExt cx="11420795" cy="2641942"/>
          </a:xfrm>
        </p:grpSpPr>
        <p:pic>
          <p:nvPicPr>
            <p:cNvPr id="5" name="Picture 4" descr="A picture containing indoor, adapter&#10;&#10;Description automatically generated">
              <a:extLst>
                <a:ext uri="{FF2B5EF4-FFF2-40B4-BE49-F238E27FC236}">
                  <a16:creationId xmlns:a16="http://schemas.microsoft.com/office/drawing/2014/main" id="{7605A207-39C6-A419-16DA-E10290EC172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62082" y="2348903"/>
              <a:ext cx="3676011" cy="2641941"/>
            </a:xfrm>
            <a:prstGeom prst="rect">
              <a:avLst/>
            </a:prstGeom>
          </p:spPr>
        </p:pic>
        <p:pic>
          <p:nvPicPr>
            <p:cNvPr id="7" name="Picture 6" descr="A picture containing wall, indoor, adapter&#10;&#10;Description automatically generated">
              <a:extLst>
                <a:ext uri="{FF2B5EF4-FFF2-40B4-BE49-F238E27FC236}">
                  <a16:creationId xmlns:a16="http://schemas.microsoft.com/office/drawing/2014/main" id="{DDB7D67E-4B07-7F55-4570-073F55E701B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334474" y="2348902"/>
              <a:ext cx="3676011" cy="2641941"/>
            </a:xfrm>
            <a:prstGeom prst="rect">
              <a:avLst/>
            </a:prstGeom>
          </p:spPr>
        </p:pic>
        <p:pic>
          <p:nvPicPr>
            <p:cNvPr id="4100" name="Picture 4" descr="Electric vehicle (EV) charging standards and how they differ | Electrek">
              <a:extLst>
                <a:ext uri="{FF2B5EF4-FFF2-40B4-BE49-F238E27FC236}">
                  <a16:creationId xmlns:a16="http://schemas.microsoft.com/office/drawing/2014/main" id="{5F9EC523-D5F1-0EF4-B53D-3EB5E22978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a:stretch/>
          </p:blipFill>
          <p:spPr bwMode="auto">
            <a:xfrm>
              <a:off x="9206866" y="2348902"/>
              <a:ext cx="3676011" cy="264194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a:extLst>
              <a:ext uri="{FF2B5EF4-FFF2-40B4-BE49-F238E27FC236}">
                <a16:creationId xmlns:a16="http://schemas.microsoft.com/office/drawing/2014/main" id="{6B04561D-4511-5125-C5E7-DEE8D4504ACC}"/>
              </a:ext>
            </a:extLst>
          </p:cNvPr>
          <p:cNvSpPr txBox="1">
            <a:spLocks/>
          </p:cNvSpPr>
          <p:nvPr/>
        </p:nvSpPr>
        <p:spPr>
          <a:xfrm>
            <a:off x="924117" y="4155712"/>
            <a:ext cx="3125788" cy="1290638"/>
          </a:xfrm>
          <a:prstGeom prst="rect">
            <a:avLst/>
          </a:prstGeom>
        </p:spPr>
        <p:txBody>
          <a:bodyPr vert="horz" lIns="91440" tIns="45720" rIns="91440" bIns="45720" rtlCol="0" anchor="t">
            <a:noAutofit/>
          </a:bodyPr>
          <a:lst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chemeClr val="tx2"/>
                </a:solidFill>
                <a:ea typeface="Calibri" panose="020F0502020204030204" pitchFamily="34" charset="0"/>
              </a:rPr>
              <a:t>Level 1</a:t>
            </a:r>
          </a:p>
          <a:p>
            <a:pPr marL="0" indent="0">
              <a:lnSpc>
                <a:spcPct val="100000"/>
              </a:lnSpc>
              <a:buFont typeface="Arial" panose="020B0604020202020204" pitchFamily="34" charset="0"/>
              <a:buNone/>
            </a:pPr>
            <a:r>
              <a:rPr lang="en-US" sz="2400" dirty="0">
                <a:ea typeface="Calibri" panose="020F0502020204030204" pitchFamily="34" charset="0"/>
              </a:rPr>
              <a:t>120-volt, 16-amp commercial cable </a:t>
            </a:r>
          </a:p>
        </p:txBody>
      </p:sp>
      <p:sp>
        <p:nvSpPr>
          <p:cNvPr id="10" name="Content Placeholder 2">
            <a:extLst>
              <a:ext uri="{FF2B5EF4-FFF2-40B4-BE49-F238E27FC236}">
                <a16:creationId xmlns:a16="http://schemas.microsoft.com/office/drawing/2014/main" id="{6255BD49-B018-3BDF-51DE-81F84C29FC31}"/>
              </a:ext>
            </a:extLst>
          </p:cNvPr>
          <p:cNvSpPr txBox="1">
            <a:spLocks/>
          </p:cNvSpPr>
          <p:nvPr/>
        </p:nvSpPr>
        <p:spPr>
          <a:xfrm>
            <a:off x="4508143" y="4155712"/>
            <a:ext cx="3125370" cy="2337163"/>
          </a:xfrm>
          <a:prstGeom prst="rect">
            <a:avLst/>
          </a:prstGeom>
        </p:spPr>
        <p:txBody>
          <a:bodyPr vert="horz" lIns="91440" tIns="45720" rIns="91440" bIns="45720" rtlCol="0" anchor="t">
            <a:noAutofit/>
          </a:bodyPr>
          <a:lst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chemeClr val="tx2"/>
                </a:solidFill>
                <a:effectLst/>
                <a:ea typeface="Calibri" panose="020F0502020204030204" pitchFamily="34" charset="0"/>
              </a:rPr>
              <a:t>Level 2</a:t>
            </a:r>
            <a:r>
              <a:rPr lang="en-US" sz="2400" dirty="0">
                <a:solidFill>
                  <a:schemeClr val="tx2"/>
                </a:solidFill>
                <a:effectLst/>
                <a:ea typeface="Calibri" panose="020F0502020204030204" pitchFamily="34" charset="0"/>
              </a:rPr>
              <a:t> </a:t>
            </a:r>
          </a:p>
          <a:p>
            <a:pPr marL="0" indent="0">
              <a:lnSpc>
                <a:spcPct val="100000"/>
              </a:lnSpc>
              <a:buFont typeface="Arial" panose="020B0604020202020204" pitchFamily="34" charset="0"/>
              <a:buNone/>
            </a:pPr>
            <a:r>
              <a:rPr lang="en-US" sz="2400" dirty="0">
                <a:effectLst/>
                <a:ea typeface="Calibri" panose="020F0502020204030204" pitchFamily="34" charset="0"/>
              </a:rPr>
              <a:t>208/240-volt, 40-amp receptacle, or charge station</a:t>
            </a:r>
          </a:p>
          <a:p>
            <a:pPr marL="0" indent="0">
              <a:lnSpc>
                <a:spcPct val="100000"/>
              </a:lnSpc>
              <a:buFont typeface="Arial" panose="020B0604020202020204" pitchFamily="34" charset="0"/>
              <a:buNone/>
            </a:pPr>
            <a:r>
              <a:rPr lang="en-US" sz="2400" b="1" dirty="0">
                <a:ea typeface="Calibri" panose="020F0502020204030204" pitchFamily="34" charset="0"/>
              </a:rPr>
              <a:t>This is what is required of EVCS</a:t>
            </a:r>
            <a:endParaRPr lang="en-US" sz="2400" b="1" dirty="0">
              <a:effectLst/>
              <a:ea typeface="Calibri" panose="020F0502020204030204" pitchFamily="34" charset="0"/>
            </a:endParaRPr>
          </a:p>
          <a:p>
            <a:pPr marL="0" indent="0">
              <a:lnSpc>
                <a:spcPct val="100000"/>
              </a:lnSpc>
              <a:buFont typeface="Arial" panose="020B0604020202020204" pitchFamily="34" charset="0"/>
              <a:buNone/>
            </a:pPr>
            <a:endParaRPr lang="en-US" sz="2400" b="1" dirty="0"/>
          </a:p>
        </p:txBody>
      </p:sp>
      <p:sp>
        <p:nvSpPr>
          <p:cNvPr id="11" name="Content Placeholder 2">
            <a:extLst>
              <a:ext uri="{FF2B5EF4-FFF2-40B4-BE49-F238E27FC236}">
                <a16:creationId xmlns:a16="http://schemas.microsoft.com/office/drawing/2014/main" id="{2BABD729-DD39-34FF-782F-519A3D1C44E4}"/>
              </a:ext>
            </a:extLst>
          </p:cNvPr>
          <p:cNvSpPr txBox="1">
            <a:spLocks/>
          </p:cNvSpPr>
          <p:nvPr/>
        </p:nvSpPr>
        <p:spPr>
          <a:xfrm>
            <a:off x="8142097" y="4155711"/>
            <a:ext cx="3125370" cy="2337163"/>
          </a:xfrm>
          <a:prstGeom prst="rect">
            <a:avLst/>
          </a:prstGeom>
        </p:spPr>
        <p:txBody>
          <a:bodyPr vert="horz" lIns="91440" tIns="45720" rIns="91440" bIns="45720" rtlCol="0" anchor="t">
            <a:noAutofit/>
          </a:bodyPr>
          <a:lstStyle>
            <a:lvl1pPr marL="228600" indent="-228600" algn="l" defTabSz="914400" rtl="0" eaLnBrk="1" latinLnBrk="0" hangingPunct="1">
              <a:lnSpc>
                <a:spcPts val="3360"/>
              </a:lnSpc>
              <a:spcBef>
                <a:spcPts val="1000"/>
              </a:spcBef>
              <a:buClr>
                <a:schemeClr val="bg1">
                  <a:lumMod val="75000"/>
                </a:schemeClr>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3360"/>
              </a:lnSpc>
              <a:spcBef>
                <a:spcPts val="500"/>
              </a:spcBef>
              <a:buClr>
                <a:schemeClr val="bg1">
                  <a:lumMod val="75000"/>
                </a:schemeClr>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chemeClr val="tx2"/>
                </a:solidFill>
                <a:ea typeface="Calibri" panose="020F0502020204030204" pitchFamily="34" charset="0"/>
              </a:rPr>
              <a:t>Level 3 &amp; DCFC </a:t>
            </a:r>
            <a:r>
              <a:rPr lang="en-US" sz="1600" b="1" dirty="0">
                <a:solidFill>
                  <a:schemeClr val="tx2"/>
                </a:solidFill>
                <a:ea typeface="Calibri" panose="020F0502020204030204" pitchFamily="34" charset="0"/>
              </a:rPr>
              <a:t>(Direct current Fast Charger)</a:t>
            </a:r>
            <a:endParaRPr lang="en-US" sz="1600" dirty="0">
              <a:ea typeface="Calibri" panose="020F0502020204030204" pitchFamily="34" charset="0"/>
            </a:endParaRPr>
          </a:p>
          <a:p>
            <a:pPr marL="0" indent="0">
              <a:lnSpc>
                <a:spcPct val="100000"/>
              </a:lnSpc>
              <a:buFont typeface="Arial" panose="020B0604020202020204" pitchFamily="34" charset="0"/>
              <a:buNone/>
            </a:pPr>
            <a:r>
              <a:rPr lang="en-US" sz="2400" dirty="0">
                <a:ea typeface="Calibri" panose="020F0502020204030204" pitchFamily="34" charset="0"/>
              </a:rPr>
              <a:t>480-volt, 80-amp charging station</a:t>
            </a:r>
          </a:p>
          <a:p>
            <a:pPr marL="0" indent="0">
              <a:lnSpc>
                <a:spcPct val="100000"/>
              </a:lnSpc>
              <a:buFont typeface="Arial" panose="020B0604020202020204" pitchFamily="34" charset="0"/>
              <a:buNone/>
            </a:pPr>
            <a:r>
              <a:rPr lang="en-US" sz="2400" b="1" dirty="0"/>
              <a:t>Allowed but not required by code</a:t>
            </a:r>
          </a:p>
        </p:txBody>
      </p:sp>
    </p:spTree>
    <p:extLst>
      <p:ext uri="{BB962C8B-B14F-4D97-AF65-F5344CB8AC3E}">
        <p14:creationId xmlns:p14="http://schemas.microsoft.com/office/powerpoint/2010/main" val="4060693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61A8-A771-4EE0-9FC5-9DD8096CBB3D}"/>
              </a:ext>
            </a:extLst>
          </p:cNvPr>
          <p:cNvSpPr>
            <a:spLocks noGrp="1"/>
          </p:cNvSpPr>
          <p:nvPr>
            <p:ph type="title"/>
          </p:nvPr>
        </p:nvSpPr>
        <p:spPr>
          <a:xfrm>
            <a:off x="705200" y="265375"/>
            <a:ext cx="11547764" cy="1325563"/>
          </a:xfrm>
        </p:spPr>
        <p:txBody>
          <a:bodyPr>
            <a:normAutofit/>
          </a:bodyPr>
          <a:lstStyle/>
          <a:p>
            <a:r>
              <a:rPr lang="en-US" dirty="0">
                <a:latin typeface="Arial"/>
                <a:cs typeface="Arial"/>
              </a:rPr>
              <a:t>Electric Vehicle Charging- New Single Family</a:t>
            </a:r>
            <a:endParaRPr lang="en-US" dirty="0"/>
          </a:p>
        </p:txBody>
      </p:sp>
      <p:sp>
        <p:nvSpPr>
          <p:cNvPr id="3" name="Content Placeholder 2">
            <a:extLst>
              <a:ext uri="{FF2B5EF4-FFF2-40B4-BE49-F238E27FC236}">
                <a16:creationId xmlns:a16="http://schemas.microsoft.com/office/drawing/2014/main" id="{A6A3442B-987F-4C48-A0C9-8AB9E61BFCE0}"/>
              </a:ext>
            </a:extLst>
          </p:cNvPr>
          <p:cNvSpPr>
            <a:spLocks noGrp="1"/>
          </p:cNvSpPr>
          <p:nvPr>
            <p:ph idx="4294967295"/>
          </p:nvPr>
        </p:nvSpPr>
        <p:spPr>
          <a:xfrm>
            <a:off x="622075" y="1866653"/>
            <a:ext cx="5416550" cy="4171950"/>
          </a:xfrm>
        </p:spPr>
        <p:txBody>
          <a:bodyPr vert="horz" lIns="91440" tIns="45720" rIns="91440" bIns="45720" rtlCol="0" anchor="t">
            <a:noAutofit/>
          </a:bodyPr>
          <a:lstStyle/>
          <a:p>
            <a:r>
              <a:rPr lang="en-US" dirty="0">
                <a:latin typeface="Arial"/>
                <a:cs typeface="Arial"/>
              </a:rPr>
              <a:t>One- and two-family dwellings, townhouses with attached private garages </a:t>
            </a:r>
          </a:p>
          <a:p>
            <a:r>
              <a:rPr lang="en-US" dirty="0">
                <a:latin typeface="Arial"/>
                <a:cs typeface="Arial"/>
              </a:rPr>
              <a:t>Requires EV Capable</a:t>
            </a:r>
          </a:p>
          <a:p>
            <a:r>
              <a:rPr lang="en-US" dirty="0">
                <a:latin typeface="Arial"/>
                <a:cs typeface="Arial"/>
              </a:rPr>
              <a:t>Exception: Not required for ADUs/JADUs</a:t>
            </a:r>
          </a:p>
          <a:p>
            <a:endParaRPr lang="en-US" sz="2000" b="1" dirty="0">
              <a:latin typeface="Arial"/>
              <a:cs typeface="Arial"/>
            </a:endParaRPr>
          </a:p>
        </p:txBody>
      </p:sp>
      <p:pic>
        <p:nvPicPr>
          <p:cNvPr id="5122" name="Picture 2" descr="Electric Vehicle EV Charger Installation Denver">
            <a:extLst>
              <a:ext uri="{FF2B5EF4-FFF2-40B4-BE49-F238E27FC236}">
                <a16:creationId xmlns:a16="http://schemas.microsoft.com/office/drawing/2014/main" id="{3ECB16C2-F58C-CA10-8D57-91627C76A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02749"/>
            <a:ext cx="2889377" cy="38525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V Charging Stations for Home in Washington | EV Support">
            <a:extLst>
              <a:ext uri="{FF2B5EF4-FFF2-40B4-BE49-F238E27FC236}">
                <a16:creationId xmlns:a16="http://schemas.microsoft.com/office/drawing/2014/main" id="{100FC5C2-D48E-509C-5A86-B593C1E4F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3326" y="1502748"/>
            <a:ext cx="2889377" cy="385250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8">
            <a:extLst>
              <a:ext uri="{FF2B5EF4-FFF2-40B4-BE49-F238E27FC236}">
                <a16:creationId xmlns:a16="http://schemas.microsoft.com/office/drawing/2014/main" id="{FE5AB1F9-7042-77A4-E7B2-F36DA300A716}"/>
              </a:ext>
            </a:extLst>
          </p:cNvPr>
          <p:cNvSpPr txBox="1">
            <a:spLocks noChangeArrowheads="1"/>
          </p:cNvSpPr>
          <p:nvPr/>
        </p:nvSpPr>
        <p:spPr bwMode="auto">
          <a:xfrm>
            <a:off x="10249014" y="6296035"/>
            <a:ext cx="1600200" cy="369332"/>
          </a:xfrm>
          <a:prstGeom prst="rect">
            <a:avLst/>
          </a:prstGeom>
          <a:solidFill>
            <a:schemeClr val="bg1"/>
          </a:solidFill>
          <a:ln w="19050">
            <a:solidFill>
              <a:schemeClr val="tx1"/>
            </a:solidFill>
            <a:miter lim="800000"/>
            <a:headEnd/>
            <a:tailEnd/>
          </a:ln>
        </p:spPr>
        <p:txBody>
          <a:bodyPr wrap="square">
            <a:prstTxWarp prst="textNoShape">
              <a:avLst/>
            </a:prstTxWarp>
            <a:spAutoFit/>
          </a:bodyPr>
          <a:lstStyle/>
          <a:p>
            <a:pPr algn="ctr">
              <a:spcBef>
                <a:spcPct val="20000"/>
              </a:spcBef>
              <a:buClr>
                <a:schemeClr val="tx2"/>
              </a:buClr>
            </a:pPr>
            <a:r>
              <a:rPr lang="en-US" dirty="0"/>
              <a:t>4.106.4.1</a:t>
            </a:r>
          </a:p>
        </p:txBody>
      </p:sp>
    </p:spTree>
    <p:extLst>
      <p:ext uri="{BB962C8B-B14F-4D97-AF65-F5344CB8AC3E}">
        <p14:creationId xmlns:p14="http://schemas.microsoft.com/office/powerpoint/2010/main" val="1520122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CA0B-75CA-4249-87E3-76EE2477CC37}"/>
              </a:ext>
            </a:extLst>
          </p:cNvPr>
          <p:cNvSpPr>
            <a:spLocks noGrp="1"/>
          </p:cNvSpPr>
          <p:nvPr>
            <p:ph type="title"/>
          </p:nvPr>
        </p:nvSpPr>
        <p:spPr>
          <a:xfrm>
            <a:off x="838200" y="365126"/>
            <a:ext cx="10515600" cy="923836"/>
          </a:xfrm>
        </p:spPr>
        <p:txBody>
          <a:bodyPr/>
          <a:lstStyle/>
          <a:p>
            <a:r>
              <a:rPr lang="en-US" dirty="0">
                <a:latin typeface="Arial"/>
                <a:cs typeface="Arial"/>
              </a:rPr>
              <a:t>EV Charging - Multifamily &amp; Hotel/Motels</a:t>
            </a:r>
            <a:endParaRPr lang="en-US" dirty="0"/>
          </a:p>
        </p:txBody>
      </p:sp>
      <p:pic>
        <p:nvPicPr>
          <p:cNvPr id="3" name="Picture 4" descr="Summary of Best Practices in Electric Vehicle Ordinances">
            <a:extLst>
              <a:ext uri="{FF2B5EF4-FFF2-40B4-BE49-F238E27FC236}">
                <a16:creationId xmlns:a16="http://schemas.microsoft.com/office/drawing/2014/main" id="{AFC8CB16-A8CC-6930-13F0-4BB98A1ECC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13622" y="1617992"/>
            <a:ext cx="5132524" cy="3554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A1B79B-0924-4B54-86E7-A8C226AC97A4}"/>
              </a:ext>
            </a:extLst>
          </p:cNvPr>
          <p:cNvSpPr txBox="1"/>
          <p:nvPr/>
        </p:nvSpPr>
        <p:spPr>
          <a:xfrm>
            <a:off x="741083" y="1426448"/>
            <a:ext cx="5188510" cy="2246769"/>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2"/>
                </a:solidFill>
                <a:latin typeface="Arial"/>
                <a:cs typeface="Arial"/>
              </a:rPr>
              <a:t>Mid-2024 WAS:</a:t>
            </a:r>
          </a:p>
          <a:p>
            <a:pPr marL="342900" indent="-342900">
              <a:buFont typeface="Arial"/>
              <a:buChar char="•"/>
            </a:pPr>
            <a:r>
              <a:rPr lang="en-US" sz="2800" dirty="0">
                <a:latin typeface="Arial"/>
                <a:cs typeface="Arial"/>
              </a:rPr>
              <a:t>EV Capable </a:t>
            </a:r>
          </a:p>
          <a:p>
            <a:pPr marL="800100" lvl="1" indent="-342900">
              <a:buFont typeface="Arial"/>
              <a:buChar char="•"/>
            </a:pPr>
            <a:r>
              <a:rPr lang="en-US" sz="2800" dirty="0">
                <a:latin typeface="Arial"/>
                <a:cs typeface="Arial"/>
              </a:rPr>
              <a:t>10% of total spaces</a:t>
            </a:r>
          </a:p>
          <a:p>
            <a:pPr marL="342900" indent="-342900">
              <a:buFont typeface="Arial"/>
              <a:buChar char="•"/>
            </a:pPr>
            <a:r>
              <a:rPr lang="en-US" sz="2800" dirty="0">
                <a:latin typeface="Arial"/>
                <a:cs typeface="Arial"/>
              </a:rPr>
              <a:t>EV Ready</a:t>
            </a:r>
          </a:p>
          <a:p>
            <a:pPr marL="800100" lvl="1" indent="-342900">
              <a:buFont typeface="Arial"/>
              <a:buChar char="•"/>
            </a:pPr>
            <a:r>
              <a:rPr lang="en-US" sz="2800" dirty="0">
                <a:latin typeface="Arial"/>
                <a:cs typeface="Arial"/>
              </a:rPr>
              <a:t>25% of total spaces</a:t>
            </a:r>
          </a:p>
        </p:txBody>
      </p:sp>
      <p:sp>
        <p:nvSpPr>
          <p:cNvPr id="5" name="TextBox 4">
            <a:extLst>
              <a:ext uri="{FF2B5EF4-FFF2-40B4-BE49-F238E27FC236}">
                <a16:creationId xmlns:a16="http://schemas.microsoft.com/office/drawing/2014/main" id="{9758D1F3-0FB9-C091-4CDF-A24B5F034BA0}"/>
              </a:ext>
            </a:extLst>
          </p:cNvPr>
          <p:cNvSpPr txBox="1"/>
          <p:nvPr/>
        </p:nvSpPr>
        <p:spPr>
          <a:xfrm>
            <a:off x="634079" y="3810704"/>
            <a:ext cx="5188510" cy="2246769"/>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2"/>
                </a:solidFill>
                <a:latin typeface="Arial"/>
                <a:cs typeface="Arial"/>
              </a:rPr>
              <a:t>As of July 1, 2024</a:t>
            </a:r>
            <a:r>
              <a:rPr lang="en-US" sz="2800" dirty="0">
                <a:solidFill>
                  <a:schemeClr val="tx2"/>
                </a:solidFill>
                <a:latin typeface="Arial"/>
                <a:cs typeface="Arial"/>
              </a:rPr>
              <a:t>:</a:t>
            </a:r>
          </a:p>
          <a:p>
            <a:pPr marL="457200" indent="-457200">
              <a:buFont typeface="Arial" panose="020B0604020202020204" pitchFamily="34" charset="0"/>
              <a:buChar char="•"/>
            </a:pPr>
            <a:r>
              <a:rPr lang="en-US" sz="2800" dirty="0">
                <a:latin typeface="Arial"/>
                <a:cs typeface="Arial"/>
              </a:rPr>
              <a:t>40% low power Level 2 EV charging receptacles!</a:t>
            </a:r>
          </a:p>
          <a:p>
            <a:pPr marL="457200" indent="-457200">
              <a:buFont typeface="Arial" panose="020B0604020202020204" pitchFamily="34" charset="0"/>
              <a:buChar char="•"/>
            </a:pPr>
            <a:r>
              <a:rPr lang="en-US" sz="2800" dirty="0">
                <a:latin typeface="Arial"/>
                <a:cs typeface="Arial"/>
              </a:rPr>
              <a:t>10% Level 2 EV chargers</a:t>
            </a:r>
          </a:p>
          <a:p>
            <a:endParaRPr lang="en-US" sz="2800" dirty="0">
              <a:latin typeface="Arial"/>
              <a:cs typeface="Arial"/>
            </a:endParaRPr>
          </a:p>
        </p:txBody>
      </p:sp>
      <p:sp>
        <p:nvSpPr>
          <p:cNvPr id="4" name="Text Box 18">
            <a:extLst>
              <a:ext uri="{FF2B5EF4-FFF2-40B4-BE49-F238E27FC236}">
                <a16:creationId xmlns:a16="http://schemas.microsoft.com/office/drawing/2014/main" id="{A22E3175-76D7-7A61-AB94-919D9B9C705F}"/>
              </a:ext>
            </a:extLst>
          </p:cNvPr>
          <p:cNvSpPr txBox="1">
            <a:spLocks noChangeArrowheads="1"/>
          </p:cNvSpPr>
          <p:nvPr/>
        </p:nvSpPr>
        <p:spPr bwMode="auto">
          <a:xfrm>
            <a:off x="9643872" y="6296035"/>
            <a:ext cx="2205342" cy="369332"/>
          </a:xfrm>
          <a:prstGeom prst="rect">
            <a:avLst/>
          </a:prstGeom>
          <a:solidFill>
            <a:schemeClr val="bg1"/>
          </a:solidFill>
          <a:ln w="19050">
            <a:solidFill>
              <a:schemeClr val="tx1"/>
            </a:solidFill>
            <a:miter lim="800000"/>
            <a:headEnd/>
            <a:tailEnd/>
          </a:ln>
        </p:spPr>
        <p:txBody>
          <a:bodyPr wrap="square">
            <a:prstTxWarp prst="textNoShape">
              <a:avLst/>
            </a:prstTxWarp>
            <a:spAutoFit/>
          </a:bodyPr>
          <a:lstStyle/>
          <a:p>
            <a:pPr algn="ctr">
              <a:spcBef>
                <a:spcPct val="20000"/>
              </a:spcBef>
              <a:buClr>
                <a:schemeClr val="tx2"/>
              </a:buClr>
            </a:pPr>
            <a:r>
              <a:rPr lang="en-US" dirty="0"/>
              <a:t>4.106.4.2 / 4.106.4.3</a:t>
            </a:r>
          </a:p>
        </p:txBody>
      </p:sp>
      <p:sp>
        <p:nvSpPr>
          <p:cNvPr id="6" name="Multiplication Sign 5">
            <a:extLst>
              <a:ext uri="{FF2B5EF4-FFF2-40B4-BE49-F238E27FC236}">
                <a16:creationId xmlns:a16="http://schemas.microsoft.com/office/drawing/2014/main" id="{5BD421FC-0C5E-C285-0A6E-26B09635C76F}"/>
              </a:ext>
            </a:extLst>
          </p:cNvPr>
          <p:cNvSpPr/>
          <p:nvPr/>
        </p:nvSpPr>
        <p:spPr>
          <a:xfrm>
            <a:off x="340322" y="1047268"/>
            <a:ext cx="4322931" cy="2779331"/>
          </a:xfrm>
          <a:prstGeom prst="mathMultiply">
            <a:avLst>
              <a:gd name="adj1" fmla="val 6832"/>
            </a:avLst>
          </a:prstGeom>
          <a:solidFill>
            <a:srgbClr val="FF0000">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46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326E1E-DC45-B3EB-AB36-03590F5D9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06" y="1278390"/>
            <a:ext cx="5604635" cy="4851131"/>
          </a:xfrm>
          <a:prstGeom prst="rect">
            <a:avLst/>
          </a:prstGeom>
        </p:spPr>
      </p:pic>
      <p:sp>
        <p:nvSpPr>
          <p:cNvPr id="2" name="Title 1">
            <a:extLst>
              <a:ext uri="{FF2B5EF4-FFF2-40B4-BE49-F238E27FC236}">
                <a16:creationId xmlns:a16="http://schemas.microsoft.com/office/drawing/2014/main" id="{3C6FCA0B-75CA-4249-87E3-76EE2477CC37}"/>
              </a:ext>
            </a:extLst>
          </p:cNvPr>
          <p:cNvSpPr>
            <a:spLocks noGrp="1"/>
          </p:cNvSpPr>
          <p:nvPr>
            <p:ph type="title"/>
          </p:nvPr>
        </p:nvSpPr>
        <p:spPr/>
        <p:txBody>
          <a:bodyPr/>
          <a:lstStyle/>
          <a:p>
            <a:r>
              <a:rPr lang="en-US" dirty="0">
                <a:latin typeface="Arial"/>
                <a:cs typeface="Arial"/>
              </a:rPr>
              <a:t>Electric Vehicle Charging - Non-Res</a:t>
            </a:r>
            <a:endParaRPr lang="en-US" dirty="0"/>
          </a:p>
        </p:txBody>
      </p:sp>
      <p:sp>
        <p:nvSpPr>
          <p:cNvPr id="5" name="TextBox 4">
            <a:extLst>
              <a:ext uri="{FF2B5EF4-FFF2-40B4-BE49-F238E27FC236}">
                <a16:creationId xmlns:a16="http://schemas.microsoft.com/office/drawing/2014/main" id="{F9599AC5-7869-A5DB-1C7C-8CC34123203B}"/>
              </a:ext>
            </a:extLst>
          </p:cNvPr>
          <p:cNvSpPr txBox="1"/>
          <p:nvPr/>
        </p:nvSpPr>
        <p:spPr>
          <a:xfrm>
            <a:off x="6311915" y="1551954"/>
            <a:ext cx="5188510" cy="1815882"/>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tx2"/>
                </a:solidFill>
                <a:latin typeface="Arial"/>
                <a:cs typeface="Arial"/>
              </a:rPr>
              <a:t>Based off this table</a:t>
            </a:r>
          </a:p>
          <a:p>
            <a:pPr marL="342900" indent="-342900">
              <a:buFont typeface="Arial"/>
              <a:buChar char="•"/>
            </a:pPr>
            <a:r>
              <a:rPr lang="en-US" sz="2800" dirty="0">
                <a:latin typeface="Arial"/>
                <a:cs typeface="Arial"/>
              </a:rPr>
              <a:t>Note that the EVCS count towards the total number of EV Capable Spaces</a:t>
            </a:r>
          </a:p>
        </p:txBody>
      </p:sp>
      <p:sp>
        <p:nvSpPr>
          <p:cNvPr id="6" name="TextBox 5">
            <a:extLst>
              <a:ext uri="{FF2B5EF4-FFF2-40B4-BE49-F238E27FC236}">
                <a16:creationId xmlns:a16="http://schemas.microsoft.com/office/drawing/2014/main" id="{050F865F-9906-A329-54B6-3BC075A0BF5D}"/>
              </a:ext>
            </a:extLst>
          </p:cNvPr>
          <p:cNvSpPr txBox="1"/>
          <p:nvPr/>
        </p:nvSpPr>
        <p:spPr>
          <a:xfrm>
            <a:off x="6311915" y="3465627"/>
            <a:ext cx="5188510" cy="1938992"/>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2"/>
                </a:solidFill>
                <a:latin typeface="Arial"/>
                <a:cs typeface="Arial"/>
              </a:rPr>
              <a:t>Example:</a:t>
            </a:r>
          </a:p>
          <a:p>
            <a:pPr lvl="1"/>
            <a:r>
              <a:rPr lang="en-US" sz="2400" i="1" dirty="0">
                <a:latin typeface="Arial"/>
                <a:cs typeface="Arial"/>
              </a:rPr>
              <a:t>If a project has 28 parking spaces, 8 total EV spaces are required. 2 are EVCS and other 6 are EV Capable</a:t>
            </a:r>
          </a:p>
        </p:txBody>
      </p:sp>
      <p:sp>
        <p:nvSpPr>
          <p:cNvPr id="4" name="Text Box 18">
            <a:extLst>
              <a:ext uri="{FF2B5EF4-FFF2-40B4-BE49-F238E27FC236}">
                <a16:creationId xmlns:a16="http://schemas.microsoft.com/office/drawing/2014/main" id="{BD9E5341-2D48-8895-E3E9-4419CADC9568}"/>
              </a:ext>
            </a:extLst>
          </p:cNvPr>
          <p:cNvSpPr txBox="1">
            <a:spLocks noChangeArrowheads="1"/>
          </p:cNvSpPr>
          <p:nvPr/>
        </p:nvSpPr>
        <p:spPr bwMode="auto">
          <a:xfrm>
            <a:off x="10249014" y="6296035"/>
            <a:ext cx="1600200" cy="369332"/>
          </a:xfrm>
          <a:prstGeom prst="rect">
            <a:avLst/>
          </a:prstGeom>
          <a:solidFill>
            <a:schemeClr val="bg1"/>
          </a:solidFill>
          <a:ln w="19050">
            <a:solidFill>
              <a:schemeClr val="tx1"/>
            </a:solidFill>
            <a:miter lim="800000"/>
            <a:headEnd/>
            <a:tailEnd/>
          </a:ln>
        </p:spPr>
        <p:txBody>
          <a:bodyPr wrap="square">
            <a:prstTxWarp prst="textNoShape">
              <a:avLst/>
            </a:prstTxWarp>
            <a:spAutoFit/>
          </a:bodyPr>
          <a:lstStyle/>
          <a:p>
            <a:pPr algn="ctr">
              <a:spcBef>
                <a:spcPct val="20000"/>
              </a:spcBef>
              <a:buClr>
                <a:schemeClr val="tx2"/>
              </a:buClr>
            </a:pPr>
            <a:r>
              <a:rPr lang="en-US" dirty="0"/>
              <a:t>5.106.5.3</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6D515401-9F5B-F43F-5B0A-1D35103D9AB6}"/>
                  </a:ext>
                </a:extLst>
              </p14:cNvPr>
              <p14:cNvContentPartPr/>
              <p14:nvPr/>
            </p14:nvContentPartPr>
            <p14:xfrm>
              <a:off x="546417" y="5991981"/>
              <a:ext cx="3770640" cy="91080"/>
            </p14:xfrm>
          </p:contentPart>
        </mc:Choice>
        <mc:Fallback xmlns="">
          <p:pic>
            <p:nvPicPr>
              <p:cNvPr id="12" name="Ink 11">
                <a:extLst>
                  <a:ext uri="{FF2B5EF4-FFF2-40B4-BE49-F238E27FC236}">
                    <a16:creationId xmlns:a16="http://schemas.microsoft.com/office/drawing/2014/main" id="{6D515401-9F5B-F43F-5B0A-1D35103D9AB6}"/>
                  </a:ext>
                </a:extLst>
              </p:cNvPr>
              <p:cNvPicPr/>
              <p:nvPr/>
            </p:nvPicPr>
            <p:blipFill>
              <a:blip r:embed="rId5"/>
              <a:stretch>
                <a:fillRect/>
              </a:stretch>
            </p:blipFill>
            <p:spPr>
              <a:xfrm>
                <a:off x="492417" y="5884341"/>
                <a:ext cx="3878280" cy="306720"/>
              </a:xfrm>
              <a:prstGeom prst="rect">
                <a:avLst/>
              </a:prstGeom>
            </p:spPr>
          </p:pic>
        </mc:Fallback>
      </mc:AlternateContent>
    </p:spTree>
    <p:extLst>
      <p:ext uri="{BB962C8B-B14F-4D97-AF65-F5344CB8AC3E}">
        <p14:creationId xmlns:p14="http://schemas.microsoft.com/office/powerpoint/2010/main" val="18685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590D-E339-5869-65B4-D4697820B62D}"/>
              </a:ext>
            </a:extLst>
          </p:cNvPr>
          <p:cNvSpPr>
            <a:spLocks noGrp="1"/>
          </p:cNvSpPr>
          <p:nvPr>
            <p:ph type="title"/>
          </p:nvPr>
        </p:nvSpPr>
        <p:spPr/>
        <p:txBody>
          <a:bodyPr/>
          <a:lstStyle/>
          <a:p>
            <a:r>
              <a:rPr lang="en-US" dirty="0"/>
              <a:t>Alternative Approaches to EVCS</a:t>
            </a:r>
          </a:p>
        </p:txBody>
      </p:sp>
      <p:graphicFrame>
        <p:nvGraphicFramePr>
          <p:cNvPr id="13" name="Content Placeholder 12">
            <a:extLst>
              <a:ext uri="{FF2B5EF4-FFF2-40B4-BE49-F238E27FC236}">
                <a16:creationId xmlns:a16="http://schemas.microsoft.com/office/drawing/2014/main" id="{4F592EAC-518A-2021-F217-08ED5AD67046}"/>
              </a:ext>
            </a:extLst>
          </p:cNvPr>
          <p:cNvGraphicFramePr>
            <a:graphicFrameLocks noGrp="1"/>
          </p:cNvGraphicFramePr>
          <p:nvPr>
            <p:ph idx="1"/>
          </p:nvPr>
        </p:nvGraphicFramePr>
        <p:xfrm>
          <a:off x="470453" y="1533525"/>
          <a:ext cx="10515600" cy="4643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7616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CA0B-75CA-4249-87E3-76EE2477CC37}"/>
              </a:ext>
            </a:extLst>
          </p:cNvPr>
          <p:cNvSpPr>
            <a:spLocks noGrp="1"/>
          </p:cNvSpPr>
          <p:nvPr>
            <p:ph type="title"/>
          </p:nvPr>
        </p:nvSpPr>
        <p:spPr>
          <a:xfrm>
            <a:off x="838200" y="365125"/>
            <a:ext cx="10492409" cy="667189"/>
          </a:xfrm>
        </p:spPr>
        <p:txBody>
          <a:bodyPr>
            <a:normAutofit fontScale="90000"/>
          </a:bodyPr>
          <a:lstStyle/>
          <a:p>
            <a:r>
              <a:rPr lang="en-US" dirty="0">
                <a:latin typeface="Arial"/>
                <a:cs typeface="Arial"/>
              </a:rPr>
              <a:t>Medium- and Heavy-Duty Charging </a:t>
            </a:r>
            <a:r>
              <a:rPr lang="en-US" sz="2700" dirty="0">
                <a:latin typeface="Arial"/>
                <a:cs typeface="Arial"/>
              </a:rPr>
              <a:t>– and another thing…</a:t>
            </a:r>
            <a:endParaRPr lang="en-US" dirty="0"/>
          </a:p>
        </p:txBody>
      </p:sp>
      <p:sp>
        <p:nvSpPr>
          <p:cNvPr id="3" name="Text Box 18">
            <a:extLst>
              <a:ext uri="{FF2B5EF4-FFF2-40B4-BE49-F238E27FC236}">
                <a16:creationId xmlns:a16="http://schemas.microsoft.com/office/drawing/2014/main" id="{D85605B3-F883-10DE-4C7B-FB37B17C20FF}"/>
              </a:ext>
            </a:extLst>
          </p:cNvPr>
          <p:cNvSpPr txBox="1">
            <a:spLocks noChangeArrowheads="1"/>
          </p:cNvSpPr>
          <p:nvPr/>
        </p:nvSpPr>
        <p:spPr bwMode="auto">
          <a:xfrm>
            <a:off x="10249014" y="6296035"/>
            <a:ext cx="1600200" cy="369332"/>
          </a:xfrm>
          <a:prstGeom prst="rect">
            <a:avLst/>
          </a:prstGeom>
          <a:solidFill>
            <a:schemeClr val="bg1"/>
          </a:solidFill>
          <a:ln w="19050">
            <a:solidFill>
              <a:schemeClr val="tx1"/>
            </a:solidFill>
            <a:miter lim="800000"/>
            <a:headEnd/>
            <a:tailEnd/>
          </a:ln>
        </p:spPr>
        <p:txBody>
          <a:bodyPr wrap="square">
            <a:prstTxWarp prst="textNoShape">
              <a:avLst/>
            </a:prstTxWarp>
            <a:spAutoFit/>
          </a:bodyPr>
          <a:lstStyle/>
          <a:p>
            <a:pPr algn="ctr">
              <a:spcBef>
                <a:spcPct val="20000"/>
              </a:spcBef>
              <a:buClr>
                <a:schemeClr val="tx2"/>
              </a:buClr>
            </a:pPr>
            <a:r>
              <a:rPr lang="en-US" dirty="0"/>
              <a:t>5.106.5.3</a:t>
            </a:r>
          </a:p>
        </p:txBody>
      </p:sp>
      <p:pic>
        <p:nvPicPr>
          <p:cNvPr id="6" name="Picture 5">
            <a:extLst>
              <a:ext uri="{FF2B5EF4-FFF2-40B4-BE49-F238E27FC236}">
                <a16:creationId xmlns:a16="http://schemas.microsoft.com/office/drawing/2014/main" id="{84409E60-4C7F-2A12-B977-E66574E94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38" y="1032314"/>
            <a:ext cx="10631350" cy="5311335"/>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09A77AF8-125B-08AE-656E-9EB0F925A986}"/>
                  </a:ext>
                </a:extLst>
              </p14:cNvPr>
              <p14:cNvContentPartPr/>
              <p14:nvPr/>
            </p14:nvContentPartPr>
            <p14:xfrm>
              <a:off x="387297" y="2925141"/>
              <a:ext cx="4652640" cy="1815120"/>
            </p14:xfrm>
          </p:contentPart>
        </mc:Choice>
        <mc:Fallback xmlns="">
          <p:pic>
            <p:nvPicPr>
              <p:cNvPr id="8" name="Ink 7">
                <a:extLst>
                  <a:ext uri="{FF2B5EF4-FFF2-40B4-BE49-F238E27FC236}">
                    <a16:creationId xmlns:a16="http://schemas.microsoft.com/office/drawing/2014/main" id="{09A77AF8-125B-08AE-656E-9EB0F925A986}"/>
                  </a:ext>
                </a:extLst>
              </p:cNvPr>
              <p:cNvPicPr/>
              <p:nvPr/>
            </p:nvPicPr>
            <p:blipFill>
              <a:blip r:embed="rId5"/>
              <a:stretch>
                <a:fillRect/>
              </a:stretch>
            </p:blipFill>
            <p:spPr>
              <a:xfrm>
                <a:off x="381177" y="2919021"/>
                <a:ext cx="4664880" cy="1827360"/>
              </a:xfrm>
              <a:prstGeom prst="rect">
                <a:avLst/>
              </a:prstGeom>
            </p:spPr>
          </p:pic>
        </mc:Fallback>
      </mc:AlternateContent>
    </p:spTree>
    <p:extLst>
      <p:ext uri="{BB962C8B-B14F-4D97-AF65-F5344CB8AC3E}">
        <p14:creationId xmlns:p14="http://schemas.microsoft.com/office/powerpoint/2010/main" val="186233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D87C-A130-586C-8D34-F53E00DD6387}"/>
              </a:ext>
            </a:extLst>
          </p:cNvPr>
          <p:cNvSpPr>
            <a:spLocks noGrp="1"/>
          </p:cNvSpPr>
          <p:nvPr>
            <p:ph type="title"/>
          </p:nvPr>
        </p:nvSpPr>
        <p:spPr>
          <a:xfrm>
            <a:off x="242455" y="3459480"/>
            <a:ext cx="4100945" cy="2852737"/>
          </a:xfrm>
        </p:spPr>
        <p:txBody>
          <a:bodyPr/>
          <a:lstStyle/>
          <a:p>
            <a:r>
              <a:rPr lang="en-US" dirty="0"/>
              <a:t>ZNCD Buildings	</a:t>
            </a:r>
          </a:p>
        </p:txBody>
      </p:sp>
      <p:pic>
        <p:nvPicPr>
          <p:cNvPr id="3" name="Picture 2" descr="Photovoltaic Panels_Forest Edge Elementary School_Oregon School District_Fitchburg Wisconsin">
            <a:extLst>
              <a:ext uri="{FF2B5EF4-FFF2-40B4-BE49-F238E27FC236}">
                <a16:creationId xmlns:a16="http://schemas.microsoft.com/office/drawing/2014/main" id="{113BB13E-B58D-B16D-84A7-255A8F7F6BC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581400" y="0"/>
            <a:ext cx="8610600" cy="6739467"/>
          </a:xfrm>
          <a:prstGeom prst="rect">
            <a:avLst/>
          </a:prstGeom>
        </p:spPr>
      </p:pic>
      <p:sp>
        <p:nvSpPr>
          <p:cNvPr id="4" name="TextBox 3">
            <a:extLst>
              <a:ext uri="{FF2B5EF4-FFF2-40B4-BE49-F238E27FC236}">
                <a16:creationId xmlns:a16="http://schemas.microsoft.com/office/drawing/2014/main" id="{2E988F86-8173-C6F3-9C45-60C6797043CB}"/>
              </a:ext>
            </a:extLst>
          </p:cNvPr>
          <p:cNvSpPr txBox="1"/>
          <p:nvPr/>
        </p:nvSpPr>
        <p:spPr>
          <a:xfrm>
            <a:off x="3581400" y="5916242"/>
            <a:ext cx="4724400" cy="395975"/>
          </a:xfrm>
          <a:prstGeom prst="rect">
            <a:avLst/>
          </a:prstGeom>
          <a:solidFill>
            <a:schemeClr val="bg1">
              <a:lumMod val="75000"/>
            </a:schemeClr>
          </a:solidFill>
          <a:effectLst/>
        </p:spPr>
        <p:txBody>
          <a:bodyPr vert="horz" wrap="square" lIns="91440" tIns="45720" rIns="91440" bIns="45720" rtlCol="0">
            <a:noAutofit/>
          </a:bodyPr>
          <a:lstStyle/>
          <a:p>
            <a:pPr algn="l"/>
            <a:r>
              <a:rPr lang="en-US" sz="1800" dirty="0">
                <a:solidFill>
                  <a:srgbClr val="000000"/>
                </a:solidFill>
                <a:effectLst/>
                <a:latin typeface="Times New Roman" panose="02020603050405020304" pitchFamily="18" charset="0"/>
                <a:ea typeface="Times New Roman" panose="02020603050405020304" pitchFamily="18" charset="0"/>
              </a:rPr>
              <a:t>Forest Edge Elementary School, </a:t>
            </a:r>
            <a:r>
              <a:rPr lang="en-US" sz="1800" dirty="0">
                <a:effectLst/>
                <a:latin typeface="Times New Roman" panose="02020603050405020304" pitchFamily="18" charset="0"/>
                <a:ea typeface="Times New Roman" panose="02020603050405020304" pitchFamily="18" charset="0"/>
              </a:rPr>
              <a:t>Fitchburg, WI</a:t>
            </a:r>
            <a:endParaRPr lang="en-US" sz="2500" i="0" dirty="0"/>
          </a:p>
        </p:txBody>
      </p:sp>
    </p:spTree>
    <p:extLst>
      <p:ext uri="{BB962C8B-B14F-4D97-AF65-F5344CB8AC3E}">
        <p14:creationId xmlns:p14="http://schemas.microsoft.com/office/powerpoint/2010/main" val="1175091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AAB1F-F45A-8E35-8093-6F6DD7115605}"/>
              </a:ext>
            </a:extLst>
          </p:cNvPr>
          <p:cNvSpPr>
            <a:spLocks noGrp="1"/>
          </p:cNvSpPr>
          <p:nvPr>
            <p:ph type="title"/>
          </p:nvPr>
        </p:nvSpPr>
        <p:spPr/>
        <p:txBody>
          <a:bodyPr/>
          <a:lstStyle/>
          <a:p>
            <a:r>
              <a:rPr lang="en-US" dirty="0">
                <a:latin typeface="Arial"/>
                <a:cs typeface="Arial"/>
              </a:rPr>
              <a:t>3C-REN Programs</a:t>
            </a:r>
            <a:endParaRPr lang="en-US" dirty="0"/>
          </a:p>
        </p:txBody>
      </p:sp>
      <p:sp>
        <p:nvSpPr>
          <p:cNvPr id="3" name="Content Placeholder 2">
            <a:extLst>
              <a:ext uri="{FF2B5EF4-FFF2-40B4-BE49-F238E27FC236}">
                <a16:creationId xmlns:a16="http://schemas.microsoft.com/office/drawing/2014/main" id="{F16C72B1-985C-1FB4-885E-136E239873CD}"/>
              </a:ext>
            </a:extLst>
          </p:cNvPr>
          <p:cNvSpPr>
            <a:spLocks noGrp="1"/>
          </p:cNvSpPr>
          <p:nvPr>
            <p:ph sz="half" idx="1"/>
          </p:nvPr>
        </p:nvSpPr>
        <p:spPr>
          <a:xfrm>
            <a:off x="561110" y="1258579"/>
            <a:ext cx="11082594" cy="4846174"/>
          </a:xfrm>
        </p:spPr>
        <p:txBody>
          <a:bodyPr vert="horz" lIns="91440" tIns="45720" rIns="91440" bIns="45720" rtlCol="0" anchor="t">
            <a:normAutofit lnSpcReduction="10000"/>
          </a:bodyPr>
          <a:lstStyle/>
          <a:p>
            <a:pPr marL="457200" indent="-457200"/>
            <a:r>
              <a:rPr lang="en-US" sz="3200" dirty="0">
                <a:solidFill>
                  <a:srgbClr val="F36E2B"/>
                </a:solidFill>
                <a:latin typeface="Arial"/>
                <a:cs typeface="Arial"/>
              </a:rPr>
              <a:t>Energy Code Connect (ECC)</a:t>
            </a:r>
            <a:endParaRPr lang="en-US" sz="3200" dirty="0">
              <a:solidFill>
                <a:srgbClr val="F36E2B"/>
              </a:solidFill>
            </a:endParaRPr>
          </a:p>
          <a:p>
            <a:pPr marL="857250" lvl="1" indent="-342900"/>
            <a:r>
              <a:rPr lang="en-US" dirty="0">
                <a:latin typeface="Arial"/>
                <a:cs typeface="Arial"/>
              </a:rPr>
              <a:t>Industry Trainings and Regional Forums</a:t>
            </a:r>
          </a:p>
          <a:p>
            <a:pPr marL="857250" lvl="1"/>
            <a:r>
              <a:rPr lang="en-US" dirty="0">
                <a:latin typeface="Arial"/>
                <a:cs typeface="Arial"/>
                <a:hlinkClick r:id="rId3"/>
              </a:rPr>
              <a:t>Energy Code Coach</a:t>
            </a:r>
            <a:r>
              <a:rPr lang="en-US" dirty="0">
                <a:latin typeface="Arial"/>
                <a:cs typeface="Arial"/>
              </a:rPr>
              <a:t>: Title 24 Compliance Support Hotline (805) 220-9991</a:t>
            </a:r>
          </a:p>
          <a:p>
            <a:r>
              <a:rPr lang="en-US" sz="3200" dirty="0">
                <a:solidFill>
                  <a:srgbClr val="85335B"/>
                </a:solidFill>
                <a:latin typeface="Arial"/>
                <a:cs typeface="Arial"/>
              </a:rPr>
              <a:t>Building Performance Training (BPT)</a:t>
            </a:r>
          </a:p>
          <a:p>
            <a:pPr lvl="1"/>
            <a:r>
              <a:rPr lang="en-US" dirty="0">
                <a:latin typeface="Arial"/>
                <a:cs typeface="Arial"/>
              </a:rPr>
              <a:t>Industry Trainings &amp; Certification for current and perspective building professionals</a:t>
            </a:r>
          </a:p>
          <a:p>
            <a:pPr lvl="1"/>
            <a:r>
              <a:rPr lang="en-US" dirty="0">
                <a:latin typeface="Arial"/>
                <a:cs typeface="Arial"/>
              </a:rPr>
              <a:t>Helps workers thrive in an evolving industry</a:t>
            </a:r>
          </a:p>
          <a:p>
            <a:r>
              <a:rPr lang="en-US" sz="3200" dirty="0">
                <a:solidFill>
                  <a:srgbClr val="8E8D43"/>
                </a:solidFill>
                <a:latin typeface="Arial"/>
                <a:cs typeface="Arial"/>
              </a:rPr>
              <a:t>Home Energy Savings (HES)</a:t>
            </a:r>
          </a:p>
          <a:p>
            <a:pPr lvl="1"/>
            <a:r>
              <a:rPr lang="en-US" dirty="0">
                <a:latin typeface="Arial"/>
                <a:cs typeface="Arial"/>
              </a:rPr>
              <a:t>Flexible Home Energy Upgrades</a:t>
            </a:r>
            <a:endParaRPr lang="en-US" dirty="0"/>
          </a:p>
          <a:p>
            <a:pPr lvl="1"/>
            <a:r>
              <a:rPr lang="en-US" dirty="0">
                <a:latin typeface="Arial"/>
                <a:cs typeface="Arial"/>
              </a:rPr>
              <a:t>Multifamily (5+ units) &amp; Single Family (up to 4 units)</a:t>
            </a:r>
            <a:endParaRPr lang="en-US" dirty="0"/>
          </a:p>
          <a:p>
            <a:endParaRPr lang="en-US" dirty="0"/>
          </a:p>
          <a:p>
            <a:pPr marL="400050" lvl="1" indent="0">
              <a:buNone/>
            </a:pPr>
            <a:endParaRPr lang="en-US" dirty="0"/>
          </a:p>
        </p:txBody>
      </p:sp>
    </p:spTree>
    <p:extLst>
      <p:ext uri="{BB962C8B-B14F-4D97-AF65-F5344CB8AC3E}">
        <p14:creationId xmlns:p14="http://schemas.microsoft.com/office/powerpoint/2010/main" val="4004032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01A43-9DED-9EB2-598B-329C36CC4B73}"/>
              </a:ext>
            </a:extLst>
          </p:cNvPr>
          <p:cNvSpPr>
            <a:spLocks noGrp="1"/>
          </p:cNvSpPr>
          <p:nvPr>
            <p:ph type="title"/>
          </p:nvPr>
        </p:nvSpPr>
        <p:spPr>
          <a:xfrm>
            <a:off x="299552" y="171214"/>
            <a:ext cx="10515600" cy="741602"/>
          </a:xfrm>
        </p:spPr>
        <p:txBody>
          <a:bodyPr/>
          <a:lstStyle/>
          <a:p>
            <a:r>
              <a:rPr lang="en-US" dirty="0"/>
              <a:t>ZNC Buildings</a:t>
            </a:r>
          </a:p>
        </p:txBody>
      </p:sp>
      <p:pic>
        <p:nvPicPr>
          <p:cNvPr id="6" name="Picture 5">
            <a:extLst>
              <a:ext uri="{FF2B5EF4-FFF2-40B4-BE49-F238E27FC236}">
                <a16:creationId xmlns:a16="http://schemas.microsoft.com/office/drawing/2014/main" id="{071C0BE1-2D15-B618-E532-F3D77D3C8B4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608921" y="769139"/>
            <a:ext cx="5928810" cy="5645089"/>
          </a:xfrm>
          <a:prstGeom prst="rect">
            <a:avLst/>
          </a:prstGeom>
        </p:spPr>
      </p:pic>
      <p:sp>
        <p:nvSpPr>
          <p:cNvPr id="7" name="TextBox 6">
            <a:extLst>
              <a:ext uri="{FF2B5EF4-FFF2-40B4-BE49-F238E27FC236}">
                <a16:creationId xmlns:a16="http://schemas.microsoft.com/office/drawing/2014/main" id="{E858ECA2-69FC-141F-5131-2E2EBC152F57}"/>
              </a:ext>
            </a:extLst>
          </p:cNvPr>
          <p:cNvSpPr txBox="1"/>
          <p:nvPr/>
        </p:nvSpPr>
        <p:spPr>
          <a:xfrm>
            <a:off x="4442671" y="6464103"/>
            <a:ext cx="617728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orbel" panose="020B0503020204020204"/>
                <a:ea typeface="+mn-ea"/>
                <a:cs typeface="+mn-cs"/>
              </a:rPr>
              <a:t>Source: UN Environment </a:t>
            </a:r>
            <a:r>
              <a:rPr kumimoji="0" lang="en-US" sz="1200" b="0" i="1" u="none" strike="noStrike" kern="1200" cap="none" spc="0" normalizeH="0" baseline="0" noProof="0" dirty="0" err="1">
                <a:ln>
                  <a:noFill/>
                </a:ln>
                <a:solidFill>
                  <a:srgbClr val="000000"/>
                </a:solidFill>
                <a:effectLst/>
                <a:uLnTx/>
                <a:uFillTx/>
                <a:latin typeface="Corbel" panose="020B0503020204020204"/>
                <a:ea typeface="+mn-ea"/>
                <a:cs typeface="+mn-cs"/>
              </a:rPr>
              <a:t>Programme</a:t>
            </a:r>
            <a:r>
              <a:rPr kumimoji="0" lang="en-US" sz="1200" b="0" i="1" u="none" strike="noStrike" kern="1200" cap="none" spc="0" normalizeH="0" baseline="0" noProof="0" dirty="0">
                <a:ln>
                  <a:noFill/>
                </a:ln>
                <a:solidFill>
                  <a:srgbClr val="000000"/>
                </a:solidFill>
                <a:effectLst/>
                <a:uLnTx/>
                <a:uFillTx/>
                <a:latin typeface="Corbel" panose="020B0503020204020204"/>
                <a:ea typeface="+mn-ea"/>
                <a:cs typeface="+mn-cs"/>
              </a:rPr>
              <a:t>, “2022 Global Status Report for Buildings and Construction”</a:t>
            </a:r>
          </a:p>
        </p:txBody>
      </p:sp>
      <p:sp>
        <p:nvSpPr>
          <p:cNvPr id="3" name="TextBox 2">
            <a:extLst>
              <a:ext uri="{FF2B5EF4-FFF2-40B4-BE49-F238E27FC236}">
                <a16:creationId xmlns:a16="http://schemas.microsoft.com/office/drawing/2014/main" id="{42B6034E-FC4F-4FAB-04B6-F797041A91B5}"/>
              </a:ext>
            </a:extLst>
          </p:cNvPr>
          <p:cNvSpPr txBox="1"/>
          <p:nvPr/>
        </p:nvSpPr>
        <p:spPr>
          <a:xfrm>
            <a:off x="549503" y="1891870"/>
            <a:ext cx="2542032" cy="3383280"/>
          </a:xfrm>
          <a:prstGeom prst="rect">
            <a:avLst/>
          </a:prstGeom>
          <a:effectLst/>
        </p:spPr>
        <p:txBody>
          <a:bodyPr vert="horz" wrap="square" lIns="91440" tIns="45720" rIns="91440" bIns="45720" rtlCol="0">
            <a:noAutofit/>
          </a:bodyPr>
          <a:lstStyle/>
          <a:p>
            <a:pPr algn="l"/>
            <a:endParaRPr lang="en-US" sz="2500" i="0" dirty="0"/>
          </a:p>
        </p:txBody>
      </p:sp>
      <p:sp>
        <p:nvSpPr>
          <p:cNvPr id="4" name="TextBox 3">
            <a:extLst>
              <a:ext uri="{FF2B5EF4-FFF2-40B4-BE49-F238E27FC236}">
                <a16:creationId xmlns:a16="http://schemas.microsoft.com/office/drawing/2014/main" id="{9F0866A2-BA36-C150-D1B7-A73E6730A439}"/>
              </a:ext>
            </a:extLst>
          </p:cNvPr>
          <p:cNvSpPr txBox="1"/>
          <p:nvPr/>
        </p:nvSpPr>
        <p:spPr>
          <a:xfrm>
            <a:off x="490522" y="1170193"/>
            <a:ext cx="3869024" cy="5036533"/>
          </a:xfrm>
          <a:prstGeom prst="rect">
            <a:avLst/>
          </a:prstGeom>
          <a:effectLst/>
        </p:spPr>
        <p:txBody>
          <a:bodyPr vert="horz" wrap="square" lIns="91440" tIns="45720" rIns="91440" bIns="45720" rtlCol="0">
            <a:noAutofit/>
          </a:bodyPr>
          <a:lstStyle/>
          <a:p>
            <a:pPr marL="342900" marR="0" lvl="0" indent="-342900" algn="l" defTabSz="457200" rtl="0" eaLnBrk="1" fontAlgn="auto" latinLnBrk="0" hangingPunct="1">
              <a:lnSpc>
                <a:spcPct val="100000"/>
              </a:lnSpc>
              <a:spcBef>
                <a:spcPts val="0"/>
              </a:spcBef>
              <a:spcAft>
                <a:spcPts val="0"/>
              </a:spcAft>
              <a:buClr>
                <a:srgbClr val="ED7D31"/>
              </a:buClr>
              <a:buSzPct val="12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Choose materials with low embodied carbon footprint</a:t>
            </a:r>
          </a:p>
          <a:p>
            <a:pPr marL="342900" marR="0" lvl="0" indent="-342900" algn="l" defTabSz="457200" rtl="0" eaLnBrk="1" fontAlgn="auto" latinLnBrk="0" hangingPunct="1">
              <a:lnSpc>
                <a:spcPct val="100000"/>
              </a:lnSpc>
              <a:spcBef>
                <a:spcPts val="0"/>
              </a:spcBef>
              <a:spcAft>
                <a:spcPts val="0"/>
              </a:spcAft>
              <a:buClr>
                <a:srgbClr val="ED7D31"/>
              </a:buClr>
              <a:buSzPct val="125000"/>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
                <a:srgbClr val="ED7D31"/>
              </a:buClr>
              <a:buSzPct val="12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Supply Buildings with clean electric energy</a:t>
            </a:r>
          </a:p>
          <a:p>
            <a:pPr marL="861822" marR="0" lvl="1" indent="-285750" algn="l" defTabSz="457200" rtl="0" eaLnBrk="1" fontAlgn="auto" latinLnBrk="0" hangingPunct="1">
              <a:lnSpc>
                <a:spcPct val="100000"/>
              </a:lnSpc>
              <a:spcBef>
                <a:spcPts val="600"/>
              </a:spcBef>
              <a:spcAft>
                <a:spcPts val="0"/>
              </a:spcAft>
              <a:buClr>
                <a:srgbClr val="ED7D31"/>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On-site solar, wind, micro-hydro,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etc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61822" marR="0" lvl="1" indent="-285750" algn="l" defTabSz="457200" rtl="0" eaLnBrk="1" fontAlgn="auto" latinLnBrk="0" hangingPunct="1">
              <a:lnSpc>
                <a:spcPct val="100000"/>
              </a:lnSpc>
              <a:spcBef>
                <a:spcPts val="600"/>
              </a:spcBef>
              <a:spcAft>
                <a:spcPts val="0"/>
              </a:spcAft>
              <a:buClr>
                <a:srgbClr val="ED7D31"/>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Decarbonized Grid</a:t>
            </a:r>
          </a:p>
          <a:p>
            <a:pPr marL="576072" marR="0" lvl="1" indent="0" algn="l" defTabSz="457200" rtl="0" eaLnBrk="1" fontAlgn="auto" latinLnBrk="0" hangingPunct="1">
              <a:lnSpc>
                <a:spcPct val="100000"/>
              </a:lnSpc>
              <a:spcBef>
                <a:spcPts val="600"/>
              </a:spcBef>
              <a:spcAft>
                <a:spcPts val="0"/>
              </a:spcAft>
              <a:buClr>
                <a:srgbClr val="ED7D31"/>
              </a:buClr>
              <a:buSzPct val="75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1200"/>
              </a:spcAft>
              <a:buClr>
                <a:srgbClr val="ED7D31"/>
              </a:buClr>
              <a:buSzPct val="12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Design Energy Efficient Buildings</a:t>
            </a:r>
          </a:p>
          <a:p>
            <a:pPr marL="342900" marR="0" lvl="0" indent="-342900" algn="l" defTabSz="457200" rtl="0" eaLnBrk="1" fontAlgn="auto" latinLnBrk="0" hangingPunct="1">
              <a:lnSpc>
                <a:spcPct val="100000"/>
              </a:lnSpc>
              <a:spcBef>
                <a:spcPts val="0"/>
              </a:spcBef>
              <a:spcAft>
                <a:spcPts val="1200"/>
              </a:spcAft>
              <a:buClr>
                <a:srgbClr val="ED7D31"/>
              </a:buClr>
              <a:buSzPct val="125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Use heat pumps –with low GWP refrigerants</a:t>
            </a:r>
          </a:p>
          <a:p>
            <a:pPr marL="800100" marR="0" lvl="1" indent="-342900" algn="l" defTabSz="457200" rtl="0" eaLnBrk="1" fontAlgn="auto" latinLnBrk="0" hangingPunct="1">
              <a:lnSpc>
                <a:spcPct val="100000"/>
              </a:lnSpc>
              <a:spcBef>
                <a:spcPts val="0"/>
              </a:spcBef>
              <a:spcAft>
                <a:spcPts val="1200"/>
              </a:spcAft>
              <a:buClr>
                <a:srgbClr val="ED7D31"/>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Space Conditioning</a:t>
            </a:r>
          </a:p>
          <a:p>
            <a:pPr marL="800100" marR="0" lvl="1" indent="-342900" algn="l" defTabSz="457200" rtl="0" eaLnBrk="1" fontAlgn="auto" latinLnBrk="0" hangingPunct="1">
              <a:lnSpc>
                <a:spcPct val="100000"/>
              </a:lnSpc>
              <a:spcBef>
                <a:spcPts val="0"/>
              </a:spcBef>
              <a:spcAft>
                <a:spcPts val="1200"/>
              </a:spcAft>
              <a:buClr>
                <a:srgbClr val="ED7D31"/>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Water Heating</a:t>
            </a:r>
          </a:p>
          <a:p>
            <a:pPr marL="800100" marR="0" lvl="1" indent="-342900" algn="l" defTabSz="457200" rtl="0" eaLnBrk="1" fontAlgn="auto" latinLnBrk="0" hangingPunct="1">
              <a:lnSpc>
                <a:spcPct val="100000"/>
              </a:lnSpc>
              <a:spcBef>
                <a:spcPts val="0"/>
              </a:spcBef>
              <a:spcAft>
                <a:spcPts val="1200"/>
              </a:spcAft>
              <a:buClr>
                <a:srgbClr val="ED7D31"/>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Appliances</a:t>
            </a:r>
            <a:endParaRPr lang="en-US" sz="2000" dirty="0"/>
          </a:p>
          <a:p>
            <a:pPr lvl="1">
              <a:spcAft>
                <a:spcPts val="1200"/>
              </a:spcAft>
              <a:buClr>
                <a:schemeClr val="accent2"/>
              </a:buClr>
              <a:buSzPct val="125000"/>
            </a:pPr>
            <a:endParaRPr lang="en-US" sz="2000" dirty="0"/>
          </a:p>
        </p:txBody>
      </p:sp>
    </p:spTree>
    <p:extLst>
      <p:ext uri="{BB962C8B-B14F-4D97-AF65-F5344CB8AC3E}">
        <p14:creationId xmlns:p14="http://schemas.microsoft.com/office/powerpoint/2010/main" val="2909402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2E5F-2F40-8B4C-77ED-0D09A48EE242}"/>
              </a:ext>
            </a:extLst>
          </p:cNvPr>
          <p:cNvSpPr>
            <a:spLocks noGrp="1"/>
          </p:cNvSpPr>
          <p:nvPr>
            <p:ph type="title"/>
          </p:nvPr>
        </p:nvSpPr>
        <p:spPr>
          <a:xfrm>
            <a:off x="139972" y="136563"/>
            <a:ext cx="11896883" cy="425163"/>
          </a:xfrm>
        </p:spPr>
        <p:txBody>
          <a:bodyPr>
            <a:normAutofit fontScale="90000"/>
          </a:bodyPr>
          <a:lstStyle/>
          <a:p>
            <a:r>
              <a:rPr lang="en-US" sz="3200" dirty="0">
                <a:latin typeface="Arial"/>
                <a:cs typeface="Arial"/>
              </a:rPr>
              <a:t>Forest Edge Elementary School –ASHRAE Technology Award 2024</a:t>
            </a:r>
            <a:endParaRPr lang="en-US" sz="3200" dirty="0"/>
          </a:p>
        </p:txBody>
      </p:sp>
      <p:sp>
        <p:nvSpPr>
          <p:cNvPr id="9" name="TextBox 8">
            <a:extLst>
              <a:ext uri="{FF2B5EF4-FFF2-40B4-BE49-F238E27FC236}">
                <a16:creationId xmlns:a16="http://schemas.microsoft.com/office/drawing/2014/main" id="{A54CE445-0839-D4C2-D128-4496CC4A1903}"/>
              </a:ext>
            </a:extLst>
          </p:cNvPr>
          <p:cNvSpPr txBox="1"/>
          <p:nvPr/>
        </p:nvSpPr>
        <p:spPr>
          <a:xfrm>
            <a:off x="252460" y="1215200"/>
            <a:ext cx="4774927" cy="4632037"/>
          </a:xfrm>
          <a:prstGeom prst="rect">
            <a:avLst/>
          </a:prstGeom>
          <a:noFill/>
          <a:effectLst/>
        </p:spPr>
        <p:txBody>
          <a:bodyPr wrap="square" lIns="91440" tIns="45720" rIns="91440" bIns="45720" anchor="t">
            <a:spAutoFit/>
          </a:bodyPr>
          <a:lstStyle/>
          <a:p>
            <a:pPr defTabSz="457200">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Architect: </a:t>
            </a:r>
            <a:r>
              <a:rPr lang="en-US" dirty="0">
                <a:solidFill>
                  <a:prstClr val="black"/>
                </a:solidFill>
                <a:latin typeface="Calibri" panose="020F0502020204030204"/>
              </a:rPr>
              <a:t>Bray Architects, HGA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457200">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Builder: </a:t>
            </a:r>
            <a:r>
              <a:rPr lang="en-US" dirty="0">
                <a:solidFill>
                  <a:prstClr val="black"/>
                </a:solidFill>
                <a:latin typeface="Calibri" panose="020F0502020204030204"/>
              </a:rPr>
              <a:t>J.H. </a:t>
            </a:r>
            <a:r>
              <a:rPr lang="en-US" dirty="0" err="1">
                <a:solidFill>
                  <a:prstClr val="black"/>
                </a:solidFill>
                <a:latin typeface="Calibri" panose="020F0502020204030204"/>
              </a:rPr>
              <a:t>Findorff</a:t>
            </a:r>
            <a:r>
              <a:rPr lang="en-US" dirty="0">
                <a:solidFill>
                  <a:prstClr val="black"/>
                </a:solidFill>
                <a:latin typeface="Calibri" panose="020F0502020204030204"/>
              </a:rPr>
              <a:t> &amp; Son</a:t>
            </a:r>
            <a:endParaRPr lang="en-US" dirty="0">
              <a:solidFill>
                <a:prstClr val="black"/>
              </a:solidFill>
              <a:latin typeface="Calibri"/>
              <a:cs typeface="Times New Roman"/>
              <a:hlinkClick r:id="rId2">
                <a:extLst>
                  <a:ext uri="{A12FA001-AC4F-418D-AE19-62706E023703}">
                    <ahyp:hlinkClr xmlns:ahyp="http://schemas.microsoft.com/office/drawing/2018/hyperlinkcolor" val="tx"/>
                  </a:ext>
                </a:extLst>
              </a:hlinkClick>
            </a:endParaRPr>
          </a:p>
          <a:p>
            <a:pPr defTabSz="457200">
              <a:defRPr/>
            </a:pPr>
            <a:endParaRPr lang="en-US" sz="1700" dirty="0">
              <a:solidFill>
                <a:prstClr val="black"/>
              </a:solidFill>
              <a:cs typeface="Calibri"/>
            </a:endParaRPr>
          </a:p>
          <a:p>
            <a:pPr marL="285750" indent="-285750">
              <a:buFont typeface="Arial" panose="020B0604020202020204" pitchFamily="34" charset="0"/>
              <a:buChar char="•"/>
              <a:defRPr/>
            </a:pPr>
            <a:r>
              <a:rPr lang="en-US" sz="1600" dirty="0">
                <a:cs typeface="Times New Roman"/>
              </a:rPr>
              <a:t>Largest net zero verified education project in the US</a:t>
            </a:r>
          </a:p>
          <a:p>
            <a:pPr marL="285750" indent="-285750" defTabSz="457200">
              <a:buFont typeface="Arial" panose="020B0604020202020204" pitchFamily="34" charset="0"/>
              <a:buChar char="•"/>
              <a:defRPr/>
            </a:pPr>
            <a:endParaRPr lang="en-US" sz="1600" dirty="0">
              <a:latin typeface="Calibri"/>
              <a:cs typeface="Times New Roman"/>
            </a:endParaRPr>
          </a:p>
          <a:p>
            <a:pPr marL="285750" indent="-285750" defTabSz="457200">
              <a:buFont typeface="Arial" panose="020B0604020202020204" pitchFamily="34" charset="0"/>
              <a:buChar char="•"/>
              <a:defRPr/>
            </a:pPr>
            <a:r>
              <a:rPr lang="en-US" sz="1600" dirty="0">
                <a:latin typeface="Calibri"/>
                <a:cs typeface="Times New Roman"/>
              </a:rPr>
              <a:t>Project incorporates geothermal heating and cooling, rooftop photovoltaic (</a:t>
            </a:r>
            <a:r>
              <a:rPr lang="en-US" sz="1600" dirty="0">
                <a:ea typeface="+mn-lt"/>
                <a:cs typeface="+mn-lt"/>
              </a:rPr>
              <a:t>500 kW) and </a:t>
            </a:r>
            <a:r>
              <a:rPr lang="en-US" sz="1600" dirty="0">
                <a:latin typeface="Calibri"/>
                <a:cs typeface="Times New Roman"/>
              </a:rPr>
              <a:t>125 kVA battery storage system </a:t>
            </a:r>
            <a:r>
              <a:rPr kumimoji="0" lang="en-US" sz="1600" b="0" i="0" u="none" strike="noStrike" kern="1200" cap="none" spc="0" normalizeH="0" baseline="0" noProof="0" dirty="0">
                <a:ln>
                  <a:noFill/>
                </a:ln>
                <a:effectLst/>
                <a:uLnTx/>
                <a:uFillTx/>
                <a:latin typeface="Calibri"/>
                <a:cs typeface="Times New Roman"/>
              </a:rPr>
              <a:t>(</a:t>
            </a:r>
            <a:r>
              <a:rPr lang="en-US" sz="1600" dirty="0">
                <a:latin typeface="Calibri"/>
                <a:cs typeface="Times New Roman"/>
              </a:rPr>
              <a:t>expandable to 500 kVA</a:t>
            </a:r>
            <a:r>
              <a:rPr kumimoji="0" lang="en-US" sz="1600" b="0" i="0" u="none" strike="noStrike" kern="1200" cap="none" spc="0" normalizeH="0" baseline="0" noProof="0" dirty="0">
                <a:ln>
                  <a:noFill/>
                </a:ln>
                <a:effectLst/>
                <a:uLnTx/>
                <a:uFillTx/>
                <a:latin typeface="Calibri"/>
                <a:cs typeface="Times New Roman"/>
              </a:rPr>
              <a:t>)</a:t>
            </a:r>
            <a:endParaRPr lang="en-US" sz="1600" dirty="0"/>
          </a:p>
          <a:p>
            <a:pPr marL="1200150" lvl="2" indent="-285750" defTabSz="457200">
              <a:buFont typeface="Arial" panose="020B0604020202020204" pitchFamily="34" charset="0"/>
              <a:buChar char="•"/>
              <a:defRPr/>
            </a:pPr>
            <a:r>
              <a:rPr lang="en-US" sz="1600" dirty="0">
                <a:latin typeface="Calibri"/>
                <a:cs typeface="Times New Roman"/>
              </a:rPr>
              <a:t>Eliminates excess demand and provides power to the building during nighttime </a:t>
            </a:r>
          </a:p>
          <a:p>
            <a:pPr marL="1200150" lvl="2" indent="-285750" defTabSz="457200">
              <a:buFont typeface="Arial" panose="020B0604020202020204" pitchFamily="34" charset="0"/>
              <a:buChar char="•"/>
              <a:defRPr/>
            </a:pPr>
            <a:r>
              <a:rPr lang="en-US" sz="1600" dirty="0">
                <a:latin typeface="Calibri"/>
                <a:cs typeface="Times New Roman"/>
              </a:rPr>
              <a:t>Excess energy: returned to grid/sold back to electric utility company </a:t>
            </a:r>
          </a:p>
          <a:p>
            <a:pPr defTabSz="457200">
              <a:defRPr/>
            </a:pPr>
            <a:endParaRPr lang="en-US" sz="1600" dirty="0">
              <a:latin typeface="Calibri"/>
              <a:cs typeface="Times New Roman"/>
            </a:endParaRPr>
          </a:p>
          <a:p>
            <a:pPr marL="285750" indent="-285750" defTabSz="457200">
              <a:buFont typeface="Arial" panose="020B0604020202020204" pitchFamily="34" charset="0"/>
              <a:buChar char="•"/>
              <a:defRPr/>
            </a:pPr>
            <a:r>
              <a:rPr lang="en-US" sz="1600" dirty="0">
                <a:latin typeface="Calibri"/>
                <a:cs typeface="Times New Roman"/>
              </a:rPr>
              <a:t>In one year, the solar panel system offsets CO2 emissions equivalent to: electrical usage of 96.4 homes, 1,403,553 miles driven, or 623,249 pounds of coal burned</a:t>
            </a:r>
            <a:endParaRPr lang="en-US" sz="1600" b="0" i="0" u="none" strike="noStrike" kern="1200" cap="none" spc="0" normalizeH="0" baseline="0" noProof="0" dirty="0">
              <a:ln>
                <a:noFill/>
              </a:ln>
              <a:effectLst/>
              <a:uLnTx/>
              <a:uFillTx/>
              <a:latin typeface="Calibri"/>
              <a:cs typeface="Times New Roman"/>
            </a:endParaRPr>
          </a:p>
          <a:p>
            <a:pPr marL="742950" marR="0" lvl="1" indent="-285750" algn="l" defTabSz="457200">
              <a:lnSpc>
                <a:spcPct val="100000"/>
              </a:lnSpc>
              <a:spcBef>
                <a:spcPts val="0"/>
              </a:spcBef>
              <a:spcAft>
                <a:spcPts val="0"/>
              </a:spcAft>
              <a:buClrTx/>
              <a:buSzTx/>
              <a:buFont typeface="Arial" panose="020B0604020202020204" pitchFamily="34" charset="0"/>
              <a:buChar char="•"/>
              <a:tabLst/>
              <a:defRPr/>
            </a:pPr>
            <a:endParaRPr lang="en-US" sz="1800" b="0" i="0" u="none" strike="noStrike" kern="1200" cap="none" spc="0" normalizeH="0" baseline="0" noProof="0" dirty="0">
              <a:ln>
                <a:noFill/>
              </a:ln>
              <a:solidFill>
                <a:prstClr val="black"/>
              </a:solidFill>
              <a:effectLst/>
              <a:uLnTx/>
              <a:uFillTx/>
              <a:latin typeface="Calibri" panose="020F0502020204030204"/>
              <a:cs typeface="Calibri"/>
            </a:endParaRPr>
          </a:p>
        </p:txBody>
      </p:sp>
      <p:sp>
        <p:nvSpPr>
          <p:cNvPr id="12" name="TextBox 11">
            <a:extLst>
              <a:ext uri="{FF2B5EF4-FFF2-40B4-BE49-F238E27FC236}">
                <a16:creationId xmlns:a16="http://schemas.microsoft.com/office/drawing/2014/main" id="{8EA3885B-9228-F75D-94D9-24F4E6F56DBA}"/>
              </a:ext>
            </a:extLst>
          </p:cNvPr>
          <p:cNvSpPr txBox="1"/>
          <p:nvPr/>
        </p:nvSpPr>
        <p:spPr>
          <a:xfrm>
            <a:off x="6001071" y="6465078"/>
            <a:ext cx="5794885" cy="486831"/>
          </a:xfrm>
          <a:prstGeom prst="rect">
            <a:avLst/>
          </a:prstGeom>
          <a:effectLst/>
        </p:spPr>
        <p:txBody>
          <a:bodyPr vert="horz" wrap="square" lIns="91440" tIns="45720" rIns="91440" bIns="45720" rtlCol="0" anchor="t">
            <a:noAutofit/>
          </a:bodyPr>
          <a:lstStyle/>
          <a:p>
            <a:pPr marL="0" marR="0" lvl="0" indent="0" algn="l" defTabSz="457200">
              <a:lnSpc>
                <a:spcPct val="100000"/>
              </a:lnSpc>
              <a:spcBef>
                <a:spcPts val="0"/>
              </a:spcBef>
              <a:spcAft>
                <a:spcPts val="0"/>
              </a:spcAft>
              <a:buNone/>
              <a:tabLst/>
              <a:defRPr/>
            </a:pPr>
            <a:r>
              <a:rPr kumimoji="0" lang="en-US" sz="1400" u="sng" strike="noStrike" kern="1200" cap="none" spc="0" normalizeH="0" baseline="0" noProof="0" dirty="0">
                <a:ln>
                  <a:noFill/>
                </a:ln>
                <a:solidFill>
                  <a:prstClr val="black"/>
                </a:solidFill>
                <a:effectLst/>
                <a:uLnTx/>
                <a:uFillTx/>
                <a:latin typeface="Calibri"/>
                <a:cs typeface="Times New Roman"/>
                <a:hlinkClick r:id="rId3">
                  <a:extLst>
                    <a:ext uri="{A12FA001-AC4F-418D-AE19-62706E023703}">
                      <ahyp:hlinkClr xmlns:ahyp="http://schemas.microsoft.com/office/drawing/2018/hyperlinkcolor" val="tx"/>
                    </a:ext>
                  </a:extLst>
                </a:hlinkClick>
              </a:rPr>
              <a:t>https://</a:t>
            </a:r>
            <a:r>
              <a:rPr lang="en-US" sz="1400" u="sng" dirty="0">
                <a:solidFill>
                  <a:prstClr val="black"/>
                </a:solidFill>
                <a:latin typeface="Calibri"/>
                <a:cs typeface="Times New Roman"/>
                <a:hlinkClick r:id="rId3">
                  <a:extLst>
                    <a:ext uri="{A12FA001-AC4F-418D-AE19-62706E023703}">
                      <ahyp:hlinkClr xmlns:ahyp="http://schemas.microsoft.com/office/drawing/2018/hyperlinkcolor" val="tx"/>
                    </a:ext>
                  </a:extLst>
                </a:hlinkClick>
              </a:rPr>
              <a:t>www</a:t>
            </a:r>
            <a:r>
              <a:rPr kumimoji="0" lang="en-US" sz="1400" u="sng" strike="noStrike" kern="1200" cap="none" spc="0" normalizeH="0" baseline="0" noProof="0" dirty="0">
                <a:ln>
                  <a:noFill/>
                </a:ln>
                <a:solidFill>
                  <a:prstClr val="black"/>
                </a:solidFill>
                <a:effectLst/>
                <a:uLnTx/>
                <a:uFillTx/>
                <a:latin typeface="Calibri"/>
                <a:cs typeface="Times New Roman"/>
                <a:hlinkClick r:id="rId3">
                  <a:extLst>
                    <a:ext uri="{A12FA001-AC4F-418D-AE19-62706E023703}">
                      <ahyp:hlinkClr xmlns:ahyp="http://schemas.microsoft.com/office/drawing/2018/hyperlinkcolor" val="tx"/>
                    </a:ext>
                  </a:extLst>
                </a:hlinkClick>
              </a:rPr>
              <a:t>.</a:t>
            </a:r>
            <a:r>
              <a:rPr lang="en-US" sz="1400" u="sng" dirty="0">
                <a:solidFill>
                  <a:prstClr val="black"/>
                </a:solidFill>
                <a:latin typeface="Calibri"/>
                <a:cs typeface="Times New Roman"/>
                <a:hlinkClick r:id="rId3">
                  <a:extLst>
                    <a:ext uri="{A12FA001-AC4F-418D-AE19-62706E023703}">
                      <ahyp:hlinkClr xmlns:ahyp="http://schemas.microsoft.com/office/drawing/2018/hyperlinkcolor" val="tx"/>
                    </a:ext>
                  </a:extLst>
                </a:hlinkClick>
              </a:rPr>
              <a:t>msa-ps</a:t>
            </a:r>
            <a:r>
              <a:rPr kumimoji="0" lang="en-US" sz="1400" u="sng" strike="noStrike" kern="1200" cap="none" spc="0" normalizeH="0" baseline="0" noProof="0" dirty="0">
                <a:ln>
                  <a:noFill/>
                </a:ln>
                <a:solidFill>
                  <a:prstClr val="black"/>
                </a:solidFill>
                <a:effectLst/>
                <a:uLnTx/>
                <a:uFillTx/>
                <a:latin typeface="Calibri"/>
                <a:cs typeface="Times New Roman"/>
                <a:hlinkClick r:id="rId3">
                  <a:extLst>
                    <a:ext uri="{A12FA001-AC4F-418D-AE19-62706E023703}">
                      <ahyp:hlinkClr xmlns:ahyp="http://schemas.microsoft.com/office/drawing/2018/hyperlinkcolor" val="tx"/>
                    </a:ext>
                  </a:extLst>
                </a:hlinkClick>
              </a:rPr>
              <a:t>.</a:t>
            </a:r>
            <a:r>
              <a:rPr lang="en-US" sz="1400" u="sng" dirty="0">
                <a:solidFill>
                  <a:prstClr val="black"/>
                </a:solidFill>
                <a:latin typeface="Calibri"/>
                <a:cs typeface="Times New Roman"/>
                <a:hlinkClick r:id="rId3">
                  <a:extLst>
                    <a:ext uri="{A12FA001-AC4F-418D-AE19-62706E023703}">
                      <ahyp:hlinkClr xmlns:ahyp="http://schemas.microsoft.com/office/drawing/2018/hyperlinkcolor" val="tx"/>
                    </a:ext>
                  </a:extLst>
                </a:hlinkClick>
              </a:rPr>
              <a:t>com/our-experience/forest-edge-elementary-school</a:t>
            </a:r>
            <a:r>
              <a:rPr kumimoji="0" lang="en-US" sz="1400" u="sng" strike="noStrike" kern="1200" cap="none" spc="0" normalizeH="0" baseline="0" noProof="0" dirty="0">
                <a:ln>
                  <a:noFill/>
                </a:ln>
                <a:solidFill>
                  <a:prstClr val="black"/>
                </a:solidFill>
                <a:effectLst/>
                <a:uLnTx/>
                <a:uFillTx/>
                <a:latin typeface="Calibri"/>
                <a:cs typeface="Times New Roman"/>
                <a:hlinkClick r:id="rId3">
                  <a:extLst>
                    <a:ext uri="{A12FA001-AC4F-418D-AE19-62706E023703}">
                      <ahyp:hlinkClr xmlns:ahyp="http://schemas.microsoft.com/office/drawing/2018/hyperlinkcolor" val="tx"/>
                    </a:ext>
                  </a:extLst>
                </a:hlinkClick>
              </a:rPr>
              <a:t>/</a:t>
            </a:r>
            <a:endParaRPr lang="en-US" sz="1400">
              <a:solidFill>
                <a:prstClr val="black"/>
              </a:solidFill>
              <a:latin typeface="Calibri"/>
              <a:cs typeface="Calibri"/>
            </a:endParaRPr>
          </a:p>
        </p:txBody>
      </p:sp>
      <p:pic>
        <p:nvPicPr>
          <p:cNvPr id="10" name="Picture 9" descr="A building with a lot of trees&#10;&#10;Description automatically generated">
            <a:extLst>
              <a:ext uri="{FF2B5EF4-FFF2-40B4-BE49-F238E27FC236}">
                <a16:creationId xmlns:a16="http://schemas.microsoft.com/office/drawing/2014/main" id="{A90C8823-454B-BD3D-3AC4-47AB4310A99F}"/>
              </a:ext>
            </a:extLst>
          </p:cNvPr>
          <p:cNvPicPr>
            <a:picLocks noChangeAspect="1"/>
          </p:cNvPicPr>
          <p:nvPr/>
        </p:nvPicPr>
        <p:blipFill>
          <a:blip r:embed="rId4"/>
          <a:stretch>
            <a:fillRect/>
          </a:stretch>
        </p:blipFill>
        <p:spPr>
          <a:xfrm>
            <a:off x="5759979" y="891094"/>
            <a:ext cx="5810250" cy="3705225"/>
          </a:xfrm>
          <a:prstGeom prst="rect">
            <a:avLst/>
          </a:prstGeom>
          <a:ln w="12700">
            <a:solidFill>
              <a:schemeClr val="bg1"/>
            </a:solidFill>
          </a:ln>
        </p:spPr>
      </p:pic>
      <p:pic>
        <p:nvPicPr>
          <p:cNvPr id="8" name="Picture 7" descr="Photovoltaic Panels_Forest Edge Elementary School_Oregon School District_Fitchburg Wisconsin">
            <a:extLst>
              <a:ext uri="{FF2B5EF4-FFF2-40B4-BE49-F238E27FC236}">
                <a16:creationId xmlns:a16="http://schemas.microsoft.com/office/drawing/2014/main" id="{773AC9B9-7067-2872-736B-714A071D90F2}"/>
              </a:ext>
            </a:extLst>
          </p:cNvPr>
          <p:cNvPicPr>
            <a:picLocks noChangeAspect="1"/>
          </p:cNvPicPr>
          <p:nvPr/>
        </p:nvPicPr>
        <p:blipFill rotWithShape="1">
          <a:blip r:embed="rId5"/>
          <a:srcRect t="20000"/>
          <a:stretch/>
        </p:blipFill>
        <p:spPr>
          <a:xfrm>
            <a:off x="8201581" y="3950477"/>
            <a:ext cx="3857629" cy="2514601"/>
          </a:xfrm>
          <a:prstGeom prst="rect">
            <a:avLst/>
          </a:prstGeom>
          <a:ln w="12700">
            <a:solidFill>
              <a:schemeClr val="bg1"/>
            </a:solidFill>
          </a:ln>
        </p:spPr>
      </p:pic>
      <p:pic>
        <p:nvPicPr>
          <p:cNvPr id="13" name="Picture 12" descr="A ceiling with lights and a fan&#10;&#10;Description automatically generated">
            <a:extLst>
              <a:ext uri="{FF2B5EF4-FFF2-40B4-BE49-F238E27FC236}">
                <a16:creationId xmlns:a16="http://schemas.microsoft.com/office/drawing/2014/main" id="{FF23AE62-8C65-A6B2-4538-0FA3FEB95BF1}"/>
              </a:ext>
            </a:extLst>
          </p:cNvPr>
          <p:cNvPicPr>
            <a:picLocks noChangeAspect="1"/>
          </p:cNvPicPr>
          <p:nvPr/>
        </p:nvPicPr>
        <p:blipFill>
          <a:blip r:embed="rId6"/>
          <a:stretch>
            <a:fillRect/>
          </a:stretch>
        </p:blipFill>
        <p:spPr>
          <a:xfrm>
            <a:off x="6200405" y="3735159"/>
            <a:ext cx="2208337" cy="2231747"/>
          </a:xfrm>
          <a:prstGeom prst="rect">
            <a:avLst/>
          </a:prstGeom>
          <a:ln w="12700">
            <a:solidFill>
              <a:schemeClr val="bg1"/>
            </a:solidFill>
          </a:ln>
        </p:spPr>
      </p:pic>
      <p:sp>
        <p:nvSpPr>
          <p:cNvPr id="7" name="TextBox 6">
            <a:extLst>
              <a:ext uri="{FF2B5EF4-FFF2-40B4-BE49-F238E27FC236}">
                <a16:creationId xmlns:a16="http://schemas.microsoft.com/office/drawing/2014/main" id="{9EC5F6FA-72F4-670D-4D6D-359B408471FC}"/>
              </a:ext>
            </a:extLst>
          </p:cNvPr>
          <p:cNvSpPr txBox="1"/>
          <p:nvPr/>
        </p:nvSpPr>
        <p:spPr>
          <a:xfrm>
            <a:off x="7968316" y="891094"/>
            <a:ext cx="3601913" cy="272345"/>
          </a:xfrm>
          <a:prstGeom prst="rect">
            <a:avLst/>
          </a:prstGeom>
          <a:effectLst/>
        </p:spPr>
        <p:txBody>
          <a:bodyPr vert="horz" wrap="square" lIns="91440" tIns="45720" rIns="91440" bIns="45720" rtlCol="0" anchor="t">
            <a:noAutofit/>
          </a:bodyPr>
          <a:lstStyle/>
          <a:p>
            <a:pPr defTabSz="457200">
              <a:defRPr/>
            </a:pPr>
            <a:r>
              <a:rPr lang="en-US" sz="1400" b="1" dirty="0">
                <a:solidFill>
                  <a:prstClr val="black"/>
                </a:solidFill>
                <a:latin typeface="Calibri" panose="020F0502020204030204"/>
              </a:rPr>
              <a:t>Forest Edge Elementary School - Fitchburg, WI</a:t>
            </a:r>
            <a:endParaRPr lang="en-US" b="1" dirty="0">
              <a:solidFill>
                <a:prstClr val="black"/>
              </a:solidFill>
              <a:ea typeface="+mn-ea"/>
              <a:cs typeface="+mn-cs"/>
            </a:endParaRPr>
          </a:p>
        </p:txBody>
      </p:sp>
    </p:spTree>
    <p:extLst>
      <p:ext uri="{BB962C8B-B14F-4D97-AF65-F5344CB8AC3E}">
        <p14:creationId xmlns:p14="http://schemas.microsoft.com/office/powerpoint/2010/main" val="155736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2E5F-2F40-8B4C-77ED-0D09A48EE242}"/>
              </a:ext>
            </a:extLst>
          </p:cNvPr>
          <p:cNvSpPr>
            <a:spLocks noGrp="1"/>
          </p:cNvSpPr>
          <p:nvPr>
            <p:ph type="title"/>
          </p:nvPr>
        </p:nvSpPr>
        <p:spPr>
          <a:xfrm>
            <a:off x="177028" y="62446"/>
            <a:ext cx="11693212" cy="660274"/>
          </a:xfrm>
        </p:spPr>
        <p:txBody>
          <a:bodyPr>
            <a:normAutofit/>
          </a:bodyPr>
          <a:lstStyle/>
          <a:p>
            <a:r>
              <a:rPr lang="en-US" sz="3200" dirty="0">
                <a:latin typeface="Arial"/>
                <a:cs typeface="Arial"/>
              </a:rPr>
              <a:t>ILFI Full Living Building Certification –PAE Living Building</a:t>
            </a:r>
            <a:endParaRPr lang="en-US" sz="3200" dirty="0"/>
          </a:p>
        </p:txBody>
      </p:sp>
      <p:sp>
        <p:nvSpPr>
          <p:cNvPr id="6" name="TextBox 5">
            <a:extLst>
              <a:ext uri="{FF2B5EF4-FFF2-40B4-BE49-F238E27FC236}">
                <a16:creationId xmlns:a16="http://schemas.microsoft.com/office/drawing/2014/main" id="{BA8BB405-174C-B763-9798-28060614D6F7}"/>
              </a:ext>
            </a:extLst>
          </p:cNvPr>
          <p:cNvSpPr txBox="1"/>
          <p:nvPr/>
        </p:nvSpPr>
        <p:spPr>
          <a:xfrm>
            <a:off x="6254496" y="5660136"/>
            <a:ext cx="914400" cy="914400"/>
          </a:xfrm>
          <a:prstGeom prst="rect">
            <a:avLst/>
          </a:prstGeom>
          <a:effectLst/>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54CE445-0839-D4C2-D128-4496CC4A1903}"/>
              </a:ext>
            </a:extLst>
          </p:cNvPr>
          <p:cNvSpPr txBox="1"/>
          <p:nvPr/>
        </p:nvSpPr>
        <p:spPr>
          <a:xfrm>
            <a:off x="273873" y="1162789"/>
            <a:ext cx="5267266" cy="5109091"/>
          </a:xfrm>
          <a:prstGeom prst="rect">
            <a:avLst/>
          </a:prstGeom>
          <a:noFill/>
          <a:effectLst/>
        </p:spPr>
        <p:txBody>
          <a:bodyPr wrap="square" lIns="91440" tIns="45720" rIns="91440" bIns="45720" anchor="t">
            <a:spAutoFit/>
          </a:bodyPr>
          <a:lstStyle/>
          <a:p>
            <a:pPr defTabSz="457200">
              <a:defRPr/>
            </a:pPr>
            <a:r>
              <a:rPr lang="en-US" b="1" dirty="0">
                <a:solidFill>
                  <a:prstClr val="black"/>
                </a:solidFill>
                <a:latin typeface="Calibri" panose="020F0502020204030204"/>
                <a:cs typeface="Calibri"/>
              </a:rPr>
              <a:t>Owner: </a:t>
            </a:r>
            <a:r>
              <a:rPr lang="en-US" dirty="0">
                <a:solidFill>
                  <a:prstClr val="black"/>
                </a:solidFill>
                <a:latin typeface="Calibri" panose="020F0502020204030204"/>
                <a:cs typeface="Calibri"/>
              </a:rPr>
              <a:t>First and Pine LLC</a:t>
            </a:r>
            <a:endParaRPr lang="en-US" dirty="0">
              <a:solidFill>
                <a:prstClr val="black"/>
              </a:solidFill>
              <a:latin typeface="Calibri" panose="020F0502020204030204"/>
            </a:endParaRPr>
          </a:p>
          <a:p>
            <a:pPr defTabSz="457200">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Architect: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ZGF Architects</a:t>
            </a:r>
            <a:endParaRPr lang="en-US" sz="18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Builder: </a:t>
            </a:r>
            <a:r>
              <a:rPr lang="en-US" dirty="0">
                <a:latin typeface="Calibri" panose="020F0502020204030204"/>
              </a:rPr>
              <a:t>PAE</a:t>
            </a:r>
            <a:endParaRPr lang="en-US" sz="1800" b="0" i="0" u="none" strike="noStrike" kern="1200" cap="none" spc="0" normalizeH="0" baseline="0" noProof="0" dirty="0">
              <a:ln>
                <a:noFill/>
              </a:ln>
              <a:effectLst/>
              <a:uLnTx/>
              <a:uFillTx/>
              <a:latin typeface="Calibri" panose="020F0502020204030204"/>
              <a:cs typeface="Calibri"/>
            </a:endParaRPr>
          </a:p>
          <a:p>
            <a:pPr defTabSz="457200">
              <a:defRPr/>
            </a:pPr>
            <a:endParaRPr lang="en-US" sz="1700" dirty="0">
              <a:latin typeface="Calibri"/>
              <a:cs typeface="Times New Roman"/>
            </a:endParaRPr>
          </a:p>
          <a:p>
            <a:pPr marL="285750" indent="-285750" defTabSz="457200">
              <a:buFont typeface="Arial"/>
              <a:buChar char="•"/>
              <a:defRPr/>
            </a:pPr>
            <a:r>
              <a:rPr lang="en-US" sz="1700" dirty="0">
                <a:latin typeface="Calibri"/>
                <a:cs typeface="Times New Roman"/>
              </a:rPr>
              <a:t>5-story mixed use project incorporates both air-source and ground-source heat pump systems</a:t>
            </a:r>
          </a:p>
          <a:p>
            <a:pPr defTabSz="457200">
              <a:defRPr/>
            </a:pPr>
            <a:endParaRPr lang="en-US" sz="1700" dirty="0">
              <a:latin typeface="Calibri"/>
              <a:cs typeface="Times New Roman"/>
            </a:endParaRPr>
          </a:p>
          <a:p>
            <a:pPr marL="285750" indent="-285750">
              <a:buFont typeface="Arial"/>
              <a:buChar char="•"/>
              <a:defRPr/>
            </a:pPr>
            <a:r>
              <a:rPr lang="en-US" sz="1700" dirty="0">
                <a:cs typeface="Times New Roman"/>
              </a:rPr>
              <a:t>Due to Historical District constraints, a </a:t>
            </a:r>
            <a:r>
              <a:rPr lang="en-US" sz="1700" dirty="0">
                <a:latin typeface="Calibri"/>
                <a:cs typeface="Times New Roman"/>
              </a:rPr>
              <a:t>215 kW PV solar system is located on an affordable housing development a few miles down the road</a:t>
            </a:r>
          </a:p>
          <a:p>
            <a:pPr marL="742950" lvl="1" indent="-285750" defTabSz="457200">
              <a:buFont typeface="Arial"/>
              <a:buChar char="•"/>
              <a:defRPr/>
            </a:pPr>
            <a:r>
              <a:rPr lang="en-US" sz="1700" dirty="0">
                <a:latin typeface="Calibri"/>
                <a:cs typeface="Times New Roman"/>
              </a:rPr>
              <a:t>Project donated 60% of the PV system, while retaining the Renewable Energy Credits</a:t>
            </a:r>
          </a:p>
          <a:p>
            <a:pPr lvl="1" defTabSz="457200">
              <a:defRPr/>
            </a:pPr>
            <a:endParaRPr lang="en-US" sz="1700" dirty="0">
              <a:cs typeface="Calibri" panose="020F0502020204030204"/>
            </a:endParaRPr>
          </a:p>
          <a:p>
            <a:pPr marL="285750" indent="-285750" defTabSz="457200">
              <a:buFont typeface="Arial"/>
              <a:buChar char="•"/>
              <a:defRPr/>
            </a:pPr>
            <a:r>
              <a:rPr lang="en-US" sz="1700" dirty="0">
                <a:latin typeface="Calibri"/>
                <a:cs typeface="Times New Roman"/>
              </a:rPr>
              <a:t>Very low operating EUI</a:t>
            </a:r>
            <a:r>
              <a:rPr lang="en-US" sz="1700" dirty="0">
                <a:ea typeface="+mn-lt"/>
                <a:cs typeface="Times New Roman"/>
              </a:rPr>
              <a:t>: </a:t>
            </a:r>
            <a:r>
              <a:rPr lang="en-US" sz="1700" dirty="0">
                <a:ea typeface="+mn-lt"/>
                <a:cs typeface="+mn-lt"/>
              </a:rPr>
              <a:t>∼</a:t>
            </a:r>
            <a:r>
              <a:rPr lang="en-US" sz="1700" dirty="0">
                <a:latin typeface="Calibri"/>
                <a:cs typeface="Times New Roman"/>
              </a:rPr>
              <a:t>16.1 </a:t>
            </a:r>
            <a:r>
              <a:rPr lang="en-US" sz="1700" dirty="0" err="1">
                <a:latin typeface="Calibri"/>
                <a:cs typeface="Times New Roman"/>
              </a:rPr>
              <a:t>kBtu</a:t>
            </a:r>
            <a:r>
              <a:rPr lang="en-US" sz="1700" dirty="0">
                <a:latin typeface="Calibri"/>
                <a:cs typeface="Times New Roman"/>
              </a:rPr>
              <a:t>/sf/</a:t>
            </a:r>
            <a:r>
              <a:rPr lang="en-US" sz="1700" dirty="0" err="1">
                <a:latin typeface="Calibri"/>
                <a:cs typeface="Times New Roman"/>
              </a:rPr>
              <a:t>yr</a:t>
            </a:r>
            <a:endParaRPr lang="en-US" sz="1700" dirty="0">
              <a:latin typeface="Calibri"/>
              <a:cs typeface="Times New Roman"/>
            </a:endParaRPr>
          </a:p>
          <a:p>
            <a:pPr marL="285750" indent="-285750" defTabSz="457200">
              <a:buFont typeface="Arial"/>
              <a:buChar char="•"/>
              <a:defRPr/>
            </a:pPr>
            <a:endParaRPr lang="en-US" sz="1700" dirty="0">
              <a:latin typeface="Calibri"/>
              <a:cs typeface="Times New Roman"/>
            </a:endParaRPr>
          </a:p>
          <a:p>
            <a:pPr marL="285750" indent="-285750" defTabSz="457200">
              <a:buFont typeface="Arial"/>
              <a:buChar char="•"/>
              <a:defRPr/>
            </a:pPr>
            <a:r>
              <a:rPr lang="en-US" sz="1700" dirty="0">
                <a:latin typeface="Calibri"/>
                <a:cs typeface="Times New Roman"/>
              </a:rPr>
              <a:t>25% less embodied carbon than a comparable concrete and steel building </a:t>
            </a:r>
          </a:p>
          <a:p>
            <a:pPr marL="742950" lvl="1" indent="-285750">
              <a:buFont typeface="Arial"/>
              <a:buChar char="•"/>
              <a:defRPr/>
            </a:pPr>
            <a:r>
              <a:rPr lang="en-US" sz="1700" dirty="0">
                <a:latin typeface="Calibri"/>
                <a:ea typeface="+mn-lt"/>
                <a:cs typeface="+mn-lt"/>
              </a:rPr>
              <a:t>The carbon footprint of construction was off-set with </a:t>
            </a:r>
            <a:r>
              <a:rPr lang="en-US" sz="1700" dirty="0">
                <a:latin typeface="Calibri"/>
                <a:cs typeface="Times New Roman"/>
              </a:rPr>
              <a:t>still purchased carbon credits</a:t>
            </a:r>
          </a:p>
        </p:txBody>
      </p:sp>
      <p:sp>
        <p:nvSpPr>
          <p:cNvPr id="12" name="TextBox 11">
            <a:extLst>
              <a:ext uri="{FF2B5EF4-FFF2-40B4-BE49-F238E27FC236}">
                <a16:creationId xmlns:a16="http://schemas.microsoft.com/office/drawing/2014/main" id="{8EA3885B-9228-F75D-94D9-24F4E6F56DBA}"/>
              </a:ext>
            </a:extLst>
          </p:cNvPr>
          <p:cNvSpPr txBox="1"/>
          <p:nvPr/>
        </p:nvSpPr>
        <p:spPr>
          <a:xfrm>
            <a:off x="7679049" y="6358076"/>
            <a:ext cx="4649176" cy="426659"/>
          </a:xfrm>
          <a:prstGeom prst="rect">
            <a:avLst/>
          </a:prstGeom>
          <a:effectLst/>
        </p:spPr>
        <p:txBody>
          <a:bodyPr vert="horz" wrap="square" lIns="91440" tIns="45720" rIns="91440" bIns="45720" rtlCol="0" anchor="t">
            <a:noAutofit/>
          </a:bodyPr>
          <a:lstStyle/>
          <a:p>
            <a:pPr defTabSz="457200">
              <a:defRPr/>
            </a:pPr>
            <a:r>
              <a:rPr kumimoji="0" lang="en-US" sz="1400" b="0" u="sng" strike="noStrike" kern="1200" cap="none" spc="0" normalizeH="0" baseline="0" noProof="0" dirty="0">
                <a:ln>
                  <a:noFill/>
                </a:ln>
                <a:solidFill>
                  <a:prstClr val="black"/>
                </a:solidFill>
                <a:effectLst/>
                <a:uLnTx/>
                <a:uFillTx/>
                <a:latin typeface="Calibri"/>
                <a:cs typeface="Times New Roman"/>
                <a:hlinkClick r:id="rId2">
                  <a:extLst>
                    <a:ext uri="{A12FA001-AC4F-418D-AE19-62706E023703}">
                      <ahyp:hlinkClr xmlns:ahyp="http://schemas.microsoft.com/office/drawing/2018/hyperlinkcolor" val="tx"/>
                    </a:ext>
                  </a:extLst>
                </a:hlinkClick>
              </a:rPr>
              <a:t>https://</a:t>
            </a:r>
            <a:r>
              <a:rPr lang="en-US" sz="1400" u="sng" dirty="0">
                <a:solidFill>
                  <a:prstClr val="black"/>
                </a:solidFill>
                <a:latin typeface="Calibri"/>
                <a:cs typeface="Times New Roman"/>
                <a:hlinkClick r:id="rId2">
                  <a:extLst>
                    <a:ext uri="{A12FA001-AC4F-418D-AE19-62706E023703}">
                      <ahyp:hlinkClr xmlns:ahyp="http://schemas.microsoft.com/office/drawing/2018/hyperlinkcolor" val="tx"/>
                    </a:ext>
                  </a:extLst>
                </a:hlinkClick>
              </a:rPr>
              <a:t>living-future</a:t>
            </a:r>
            <a:r>
              <a:rPr kumimoji="0" lang="en-US" sz="1400" b="0" u="sng" strike="noStrike" kern="1200" cap="none" spc="0" normalizeH="0" baseline="0" noProof="0" dirty="0">
                <a:ln>
                  <a:noFill/>
                </a:ln>
                <a:solidFill>
                  <a:prstClr val="black"/>
                </a:solidFill>
                <a:effectLst/>
                <a:uLnTx/>
                <a:uFillTx/>
                <a:latin typeface="Calibri"/>
                <a:cs typeface="Times New Roman"/>
                <a:hlinkClick r:id="rId2">
                  <a:extLst>
                    <a:ext uri="{A12FA001-AC4F-418D-AE19-62706E023703}">
                      <ahyp:hlinkClr xmlns:ahyp="http://schemas.microsoft.com/office/drawing/2018/hyperlinkcolor" val="tx"/>
                    </a:ext>
                  </a:extLst>
                </a:hlinkClick>
              </a:rPr>
              <a:t>.</a:t>
            </a:r>
            <a:r>
              <a:rPr lang="en-US" sz="1400" u="sng" dirty="0">
                <a:solidFill>
                  <a:prstClr val="black"/>
                </a:solidFill>
                <a:latin typeface="Calibri"/>
                <a:cs typeface="Times New Roman"/>
                <a:hlinkClick r:id="rId2">
                  <a:extLst>
                    <a:ext uri="{A12FA001-AC4F-418D-AE19-62706E023703}">
                      <ahyp:hlinkClr xmlns:ahyp="http://schemas.microsoft.com/office/drawing/2018/hyperlinkcolor" val="tx"/>
                    </a:ext>
                  </a:extLst>
                </a:hlinkClick>
              </a:rPr>
              <a:t>org/case-studies/pae-living-building</a:t>
            </a:r>
            <a:r>
              <a:rPr kumimoji="0" lang="en-US" sz="1400" b="0" u="sng" strike="noStrike" kern="1200" cap="none" spc="0" normalizeH="0" baseline="0" noProof="0" dirty="0">
                <a:ln>
                  <a:noFill/>
                </a:ln>
                <a:solidFill>
                  <a:prstClr val="black"/>
                </a:solidFill>
                <a:effectLst/>
                <a:uLnTx/>
                <a:uFillTx/>
                <a:latin typeface="Calibri"/>
                <a:cs typeface="Times New Roman"/>
                <a:hlinkClick r:id="rId2">
                  <a:extLst>
                    <a:ext uri="{A12FA001-AC4F-418D-AE19-62706E023703}">
                      <ahyp:hlinkClr xmlns:ahyp="http://schemas.microsoft.com/office/drawing/2018/hyperlinkcolor" val="tx"/>
                    </a:ext>
                  </a:extLst>
                </a:hlinkClick>
              </a:rPr>
              <a:t>/</a:t>
            </a:r>
            <a:endParaRPr lang="en-US" sz="1400" dirty="0">
              <a:solidFill>
                <a:prstClr val="black"/>
              </a:solidFill>
              <a:latin typeface="Calibri"/>
              <a:ea typeface="+mn-lt"/>
              <a:cs typeface="+mn-lt"/>
            </a:endParaRPr>
          </a:p>
          <a:p>
            <a:pPr defTabSz="457200">
              <a:defRPr/>
            </a:pPr>
            <a:endParaRPr lang="en-US" sz="1000" dirty="0">
              <a:solidFill>
                <a:prstClr val="black"/>
              </a:solidFill>
              <a:latin typeface="Times New Roman"/>
              <a:cs typeface="Times New Roman"/>
            </a:endParaRPr>
          </a:p>
          <a:p>
            <a:pPr marL="0" marR="0" lvl="0" indent="0" algn="l" defTabSz="457200">
              <a:lnSpc>
                <a:spcPct val="100000"/>
              </a:lnSpc>
              <a:spcBef>
                <a:spcPts val="0"/>
              </a:spcBef>
              <a:spcAft>
                <a:spcPts val="0"/>
              </a:spcAft>
              <a:buClrTx/>
              <a:buSzTx/>
              <a:buFontTx/>
              <a:buNone/>
              <a:tabLst/>
              <a:defRPr/>
            </a:pPr>
            <a:endParaRPr lang="en-US" sz="1400" b="0" i="0" u="none" strike="noStrike" kern="1200" cap="none" spc="0" normalizeH="0" baseline="0" noProof="0" dirty="0">
              <a:ln>
                <a:noFill/>
              </a:ln>
              <a:solidFill>
                <a:prstClr val="black"/>
              </a:solidFill>
              <a:effectLst/>
              <a:uLnTx/>
              <a:uFillTx/>
              <a:latin typeface="Calibri" panose="020F0502020204030204"/>
              <a:cs typeface="Calibri"/>
            </a:endParaRPr>
          </a:p>
        </p:txBody>
      </p:sp>
      <p:pic>
        <p:nvPicPr>
          <p:cNvPr id="8" name="Picture 7" descr="People in a building&#10;&#10;Description automatically generated">
            <a:extLst>
              <a:ext uri="{FF2B5EF4-FFF2-40B4-BE49-F238E27FC236}">
                <a16:creationId xmlns:a16="http://schemas.microsoft.com/office/drawing/2014/main" id="{77EDCF58-0EB6-8A18-3324-5371A8E8AAA5}"/>
              </a:ext>
            </a:extLst>
          </p:cNvPr>
          <p:cNvPicPr>
            <a:picLocks noChangeAspect="1"/>
          </p:cNvPicPr>
          <p:nvPr/>
        </p:nvPicPr>
        <p:blipFill>
          <a:blip r:embed="rId3"/>
          <a:stretch>
            <a:fillRect/>
          </a:stretch>
        </p:blipFill>
        <p:spPr>
          <a:xfrm>
            <a:off x="7748588" y="3576776"/>
            <a:ext cx="4219575" cy="2781300"/>
          </a:xfrm>
          <a:prstGeom prst="rect">
            <a:avLst/>
          </a:prstGeom>
          <a:ln w="12700">
            <a:solidFill>
              <a:schemeClr val="bg1"/>
            </a:solidFill>
          </a:ln>
        </p:spPr>
      </p:pic>
      <p:pic>
        <p:nvPicPr>
          <p:cNvPr id="10" name="Picture 9" descr="A building with many windows&#10;&#10;Description automatically generated">
            <a:extLst>
              <a:ext uri="{FF2B5EF4-FFF2-40B4-BE49-F238E27FC236}">
                <a16:creationId xmlns:a16="http://schemas.microsoft.com/office/drawing/2014/main" id="{CA316264-C87B-4B9D-1C8A-3CB3DCDE63AB}"/>
              </a:ext>
            </a:extLst>
          </p:cNvPr>
          <p:cNvPicPr>
            <a:picLocks noChangeAspect="1"/>
          </p:cNvPicPr>
          <p:nvPr/>
        </p:nvPicPr>
        <p:blipFill>
          <a:blip r:embed="rId4"/>
          <a:stretch>
            <a:fillRect/>
          </a:stretch>
        </p:blipFill>
        <p:spPr>
          <a:xfrm>
            <a:off x="6895322" y="1162789"/>
            <a:ext cx="4649176" cy="2901493"/>
          </a:xfrm>
          <a:prstGeom prst="rect">
            <a:avLst/>
          </a:prstGeom>
          <a:ln w="12700">
            <a:solidFill>
              <a:schemeClr val="bg1"/>
            </a:solidFill>
          </a:ln>
        </p:spPr>
      </p:pic>
      <p:pic>
        <p:nvPicPr>
          <p:cNvPr id="13" name="Picture 12" descr="A large blue bins in a room&#10;&#10;Description automatically generated">
            <a:extLst>
              <a:ext uri="{FF2B5EF4-FFF2-40B4-BE49-F238E27FC236}">
                <a16:creationId xmlns:a16="http://schemas.microsoft.com/office/drawing/2014/main" id="{CC7C49D4-8D3A-A413-A95F-74F7B7CFD527}"/>
              </a:ext>
            </a:extLst>
          </p:cNvPr>
          <p:cNvPicPr>
            <a:picLocks noChangeAspect="1"/>
          </p:cNvPicPr>
          <p:nvPr/>
        </p:nvPicPr>
        <p:blipFill rotWithShape="1">
          <a:blip r:embed="rId5"/>
          <a:srcRect l="20308" r="6202"/>
          <a:stretch/>
        </p:blipFill>
        <p:spPr>
          <a:xfrm>
            <a:off x="5669573" y="3786909"/>
            <a:ext cx="2325168" cy="2161592"/>
          </a:xfrm>
          <a:prstGeom prst="rect">
            <a:avLst/>
          </a:prstGeom>
          <a:ln w="12700">
            <a:solidFill>
              <a:schemeClr val="bg1"/>
            </a:solidFill>
          </a:ln>
        </p:spPr>
      </p:pic>
      <p:sp>
        <p:nvSpPr>
          <p:cNvPr id="3" name="Rectangle 2">
            <a:extLst>
              <a:ext uri="{FF2B5EF4-FFF2-40B4-BE49-F238E27FC236}">
                <a16:creationId xmlns:a16="http://schemas.microsoft.com/office/drawing/2014/main" id="{AD074607-BA00-4F6C-386F-96E7109489CB}"/>
              </a:ext>
            </a:extLst>
          </p:cNvPr>
          <p:cNvSpPr/>
          <p:nvPr/>
        </p:nvSpPr>
        <p:spPr>
          <a:xfrm>
            <a:off x="6895322" y="1162789"/>
            <a:ext cx="2547258" cy="261885"/>
          </a:xfrm>
          <a:prstGeom prst="rect">
            <a:avLst/>
          </a:prstGeom>
          <a:solidFill>
            <a:srgbClr val="6E9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EC5F6FA-72F4-670D-4D6D-359B408471FC}"/>
              </a:ext>
            </a:extLst>
          </p:cNvPr>
          <p:cNvSpPr txBox="1"/>
          <p:nvPr/>
        </p:nvSpPr>
        <p:spPr>
          <a:xfrm>
            <a:off x="6820713" y="1141290"/>
            <a:ext cx="3037662" cy="283384"/>
          </a:xfrm>
          <a:prstGeom prst="rect">
            <a:avLst/>
          </a:prstGeom>
          <a:effectLst/>
        </p:spPr>
        <p:txBody>
          <a:bodyPr vert="horz" wrap="square" lIns="91440" tIns="45720" rIns="91440" bIns="45720" rtlCol="0" anchor="t">
            <a:noAutofit/>
          </a:bodyPr>
          <a:lstStyle/>
          <a:p>
            <a:pPr defTabSz="457200">
              <a:defRPr/>
            </a:pPr>
            <a:r>
              <a:rPr lang="en-US" sz="1400" b="1" dirty="0">
                <a:solidFill>
                  <a:prstClr val="black"/>
                </a:solidFill>
                <a:latin typeface="Calibri" panose="020F0502020204030204"/>
              </a:rPr>
              <a:t>PAE Living Building - Portland, OR</a:t>
            </a:r>
            <a:endParaRPr lang="en-US" b="1" dirty="0">
              <a:solidFill>
                <a:prstClr val="black"/>
              </a:solidFill>
              <a:ea typeface="+mn-ea"/>
              <a:cs typeface="+mn-cs"/>
            </a:endParaRPr>
          </a:p>
        </p:txBody>
      </p:sp>
    </p:spTree>
    <p:extLst>
      <p:ext uri="{BB962C8B-B14F-4D97-AF65-F5344CB8AC3E}">
        <p14:creationId xmlns:p14="http://schemas.microsoft.com/office/powerpoint/2010/main" val="2813815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2E5F-2F40-8B4C-77ED-0D09A48EE242}"/>
              </a:ext>
            </a:extLst>
          </p:cNvPr>
          <p:cNvSpPr>
            <a:spLocks noGrp="1"/>
          </p:cNvSpPr>
          <p:nvPr>
            <p:ph type="title"/>
          </p:nvPr>
        </p:nvSpPr>
        <p:spPr>
          <a:xfrm>
            <a:off x="281803" y="145351"/>
            <a:ext cx="11693212" cy="660274"/>
          </a:xfrm>
        </p:spPr>
        <p:txBody>
          <a:bodyPr>
            <a:normAutofit/>
          </a:bodyPr>
          <a:lstStyle/>
          <a:p>
            <a:r>
              <a:rPr lang="en-US" sz="2900" dirty="0"/>
              <a:t>ZNE - California Air Resources Board –Leading by Example</a:t>
            </a:r>
          </a:p>
        </p:txBody>
      </p:sp>
      <p:sp>
        <p:nvSpPr>
          <p:cNvPr id="6" name="TextBox 5">
            <a:extLst>
              <a:ext uri="{FF2B5EF4-FFF2-40B4-BE49-F238E27FC236}">
                <a16:creationId xmlns:a16="http://schemas.microsoft.com/office/drawing/2014/main" id="{BA8BB405-174C-B763-9798-28060614D6F7}"/>
              </a:ext>
            </a:extLst>
          </p:cNvPr>
          <p:cNvSpPr txBox="1"/>
          <p:nvPr/>
        </p:nvSpPr>
        <p:spPr>
          <a:xfrm>
            <a:off x="6254496" y="5660136"/>
            <a:ext cx="914400" cy="914400"/>
          </a:xfrm>
          <a:prstGeom prst="rect">
            <a:avLst/>
          </a:prstGeom>
          <a:effectLst/>
        </p:spPr>
        <p:txBody>
          <a:bodyPr vert="horz" wrap="none" lIns="91440" tIns="45720" rIns="91440" bIns="45720" rtlCol="0">
            <a:noAutofit/>
          </a:bodyPr>
          <a:lstStyle/>
          <a:p>
            <a:pPr algn="l"/>
            <a:endParaRPr lang="en-US" sz="2500" i="0" dirty="0"/>
          </a:p>
        </p:txBody>
      </p:sp>
      <p:sp>
        <p:nvSpPr>
          <p:cNvPr id="9" name="TextBox 8">
            <a:extLst>
              <a:ext uri="{FF2B5EF4-FFF2-40B4-BE49-F238E27FC236}">
                <a16:creationId xmlns:a16="http://schemas.microsoft.com/office/drawing/2014/main" id="{A54CE445-0839-D4C2-D128-4496CC4A1903}"/>
              </a:ext>
            </a:extLst>
          </p:cNvPr>
          <p:cNvSpPr txBox="1"/>
          <p:nvPr/>
        </p:nvSpPr>
        <p:spPr>
          <a:xfrm>
            <a:off x="285438" y="1177795"/>
            <a:ext cx="4243545" cy="4801314"/>
          </a:xfrm>
          <a:prstGeom prst="rect">
            <a:avLst/>
          </a:prstGeom>
          <a:noFill/>
          <a:effectLst/>
        </p:spPr>
        <p:txBody>
          <a:bodyPr wrap="square">
            <a:spAutoFit/>
          </a:bodyPr>
          <a:lstStyle/>
          <a:p>
            <a:r>
              <a:rPr lang="en-US" b="1" dirty="0"/>
              <a:t>Architect: </a:t>
            </a:r>
            <a:r>
              <a:rPr lang="en-US" dirty="0"/>
              <a:t>ZGF Architects</a:t>
            </a:r>
          </a:p>
          <a:p>
            <a:r>
              <a:rPr lang="en-US" b="1" dirty="0"/>
              <a:t>Builder: </a:t>
            </a:r>
            <a:r>
              <a:rPr lang="en-US" dirty="0"/>
              <a:t>Hensel Phelps</a:t>
            </a:r>
          </a:p>
          <a:p>
            <a:endParaRPr lang="en-US" dirty="0"/>
          </a:p>
          <a:p>
            <a:pPr marL="742950" lvl="1" indent="-285750">
              <a:buFont typeface="Arial" panose="020B0604020202020204" pitchFamily="34" charset="0"/>
              <a:buChar char="•"/>
            </a:pPr>
            <a:r>
              <a:rPr lang="en-US" dirty="0"/>
              <a:t>Largest Zero Net Energy (ZNE) building(402,000 sf) in the United States – producing as much energy as it uses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3500 kW Solar System –Estimated to produce 6,235,000 kWh/</a:t>
            </a:r>
            <a:r>
              <a:rPr lang="en-US" dirty="0" err="1"/>
              <a:t>yr</a:t>
            </a:r>
            <a:endParaRPr lang="en-US" dirty="0"/>
          </a:p>
          <a:p>
            <a:pPr lvl="1"/>
            <a:endParaRPr lang="en-US" dirty="0"/>
          </a:p>
          <a:p>
            <a:pPr marL="742950" lvl="1" indent="-285750">
              <a:buFont typeface="Arial" panose="020B0604020202020204" pitchFamily="34" charset="0"/>
              <a:buChar char="•"/>
            </a:pPr>
            <a:r>
              <a:rPr lang="en-US" dirty="0"/>
              <a:t>Leadership in Energy and Environmental Design (LEED) Platinum certification</a:t>
            </a:r>
          </a:p>
          <a:p>
            <a:pPr lvl="1"/>
            <a:endParaRPr lang="en-US" dirty="0"/>
          </a:p>
          <a:p>
            <a:pPr marL="742950" lvl="1" indent="-285750">
              <a:buFont typeface="Arial" panose="020B0604020202020204" pitchFamily="34" charset="0"/>
              <a:buChar char="•"/>
            </a:pPr>
            <a:r>
              <a:rPr lang="en-US" dirty="0"/>
              <a:t>California Green Building Standards Code (</a:t>
            </a:r>
            <a:r>
              <a:rPr lang="en-US" dirty="0" err="1"/>
              <a:t>CALGreen</a:t>
            </a:r>
            <a:r>
              <a:rPr lang="en-US" dirty="0"/>
              <a:t>) Tier 2 standards</a:t>
            </a:r>
          </a:p>
        </p:txBody>
      </p:sp>
      <p:grpSp>
        <p:nvGrpSpPr>
          <p:cNvPr id="3" name="Group 2">
            <a:extLst>
              <a:ext uri="{FF2B5EF4-FFF2-40B4-BE49-F238E27FC236}">
                <a16:creationId xmlns:a16="http://schemas.microsoft.com/office/drawing/2014/main" id="{AA05874B-A4B4-4357-0FDF-F78277BCCF7B}"/>
              </a:ext>
            </a:extLst>
          </p:cNvPr>
          <p:cNvGrpSpPr/>
          <p:nvPr/>
        </p:nvGrpSpPr>
        <p:grpSpPr>
          <a:xfrm>
            <a:off x="5058289" y="1177795"/>
            <a:ext cx="6995625" cy="5223586"/>
            <a:chOff x="5058289" y="1177795"/>
            <a:chExt cx="6995625" cy="5223586"/>
          </a:xfrm>
        </p:grpSpPr>
        <p:sp>
          <p:nvSpPr>
            <p:cNvPr id="7" name="TextBox 6">
              <a:extLst>
                <a:ext uri="{FF2B5EF4-FFF2-40B4-BE49-F238E27FC236}">
                  <a16:creationId xmlns:a16="http://schemas.microsoft.com/office/drawing/2014/main" id="{9EC5F6FA-72F4-670D-4D6D-359B408471FC}"/>
                </a:ext>
              </a:extLst>
            </p:cNvPr>
            <p:cNvSpPr txBox="1"/>
            <p:nvPr/>
          </p:nvSpPr>
          <p:spPr>
            <a:xfrm>
              <a:off x="5127087" y="1177795"/>
              <a:ext cx="6032016" cy="289869"/>
            </a:xfrm>
            <a:prstGeom prst="rect">
              <a:avLst/>
            </a:prstGeom>
            <a:effectLst/>
          </p:spPr>
          <p:txBody>
            <a:bodyPr vert="horz" wrap="square" lIns="91440" tIns="45720" rIns="91440" bIns="45720" rtlCol="0">
              <a:noAutofit/>
            </a:bodyPr>
            <a:lstStyle/>
            <a:p>
              <a:pPr algn="l"/>
              <a:r>
                <a:rPr lang="en-US" sz="1400" dirty="0"/>
                <a:t>California Air Resources Board (CARB) - Mary D. Nichols Campus, Riverside, CA</a:t>
              </a:r>
              <a:endParaRPr lang="en-US" sz="1400" i="0" dirty="0"/>
            </a:p>
          </p:txBody>
        </p:sp>
        <p:pic>
          <p:nvPicPr>
            <p:cNvPr id="11" name="Picture 10">
              <a:extLst>
                <a:ext uri="{FF2B5EF4-FFF2-40B4-BE49-F238E27FC236}">
                  <a16:creationId xmlns:a16="http://schemas.microsoft.com/office/drawing/2014/main" id="{C5838255-2CEA-A7E7-B164-BD1500949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742" y="1495885"/>
              <a:ext cx="6880172" cy="3357900"/>
            </a:xfrm>
            <a:prstGeom prst="rect">
              <a:avLst/>
            </a:prstGeom>
          </p:spPr>
        </p:pic>
        <p:pic>
          <p:nvPicPr>
            <p:cNvPr id="5" name="Picture 4">
              <a:extLst>
                <a:ext uri="{FF2B5EF4-FFF2-40B4-BE49-F238E27FC236}">
                  <a16:creationId xmlns:a16="http://schemas.microsoft.com/office/drawing/2014/main" id="{32940081-5B2D-B876-9C92-D080DDC15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8289" y="3893168"/>
              <a:ext cx="3555539" cy="2508213"/>
            </a:xfrm>
            <a:prstGeom prst="rect">
              <a:avLst/>
            </a:prstGeom>
          </p:spPr>
        </p:pic>
        <p:sp>
          <p:nvSpPr>
            <p:cNvPr id="12" name="TextBox 11">
              <a:extLst>
                <a:ext uri="{FF2B5EF4-FFF2-40B4-BE49-F238E27FC236}">
                  <a16:creationId xmlns:a16="http://schemas.microsoft.com/office/drawing/2014/main" id="{8EA3885B-9228-F75D-94D9-24F4E6F56DBA}"/>
                </a:ext>
              </a:extLst>
            </p:cNvPr>
            <p:cNvSpPr txBox="1"/>
            <p:nvPr/>
          </p:nvSpPr>
          <p:spPr>
            <a:xfrm>
              <a:off x="8647936" y="4869459"/>
              <a:ext cx="2804035" cy="429681"/>
            </a:xfrm>
            <a:prstGeom prst="rect">
              <a:avLst/>
            </a:prstGeom>
            <a:effectLst/>
          </p:spPr>
          <p:txBody>
            <a:bodyPr vert="horz" wrap="square" lIns="91440" tIns="45720" rIns="91440" bIns="45720" rtlCol="0">
              <a:noAutofit/>
            </a:bodyPr>
            <a:lstStyle/>
            <a:p>
              <a:pPr algn="l"/>
              <a:r>
                <a:rPr lang="en-US" sz="1400" i="0" dirty="0"/>
                <a:t>https://ww2.arb.ca.gov/</a:t>
              </a:r>
            </a:p>
          </p:txBody>
        </p:sp>
      </p:grpSp>
    </p:spTree>
    <p:extLst>
      <p:ext uri="{BB962C8B-B14F-4D97-AF65-F5344CB8AC3E}">
        <p14:creationId xmlns:p14="http://schemas.microsoft.com/office/powerpoint/2010/main" val="2236301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2E5F-2F40-8B4C-77ED-0D09A48EE242}"/>
              </a:ext>
            </a:extLst>
          </p:cNvPr>
          <p:cNvSpPr>
            <a:spLocks noGrp="1"/>
          </p:cNvSpPr>
          <p:nvPr>
            <p:ph type="title"/>
          </p:nvPr>
        </p:nvSpPr>
        <p:spPr>
          <a:xfrm>
            <a:off x="170614" y="-33066"/>
            <a:ext cx="11693212" cy="660274"/>
          </a:xfrm>
        </p:spPr>
        <p:txBody>
          <a:bodyPr>
            <a:normAutofit/>
          </a:bodyPr>
          <a:lstStyle/>
          <a:p>
            <a:r>
              <a:rPr lang="en-US" sz="2900" dirty="0">
                <a:latin typeface="Arial"/>
                <a:cs typeface="Arial"/>
              </a:rPr>
              <a:t>ILFI Living Building –Gulf State Park Interpretive Center</a:t>
            </a:r>
            <a:endParaRPr lang="en-US" sz="2900" dirty="0"/>
          </a:p>
        </p:txBody>
      </p:sp>
      <p:sp>
        <p:nvSpPr>
          <p:cNvPr id="6" name="TextBox 5">
            <a:extLst>
              <a:ext uri="{FF2B5EF4-FFF2-40B4-BE49-F238E27FC236}">
                <a16:creationId xmlns:a16="http://schemas.microsoft.com/office/drawing/2014/main" id="{BA8BB405-174C-B763-9798-28060614D6F7}"/>
              </a:ext>
            </a:extLst>
          </p:cNvPr>
          <p:cNvSpPr txBox="1"/>
          <p:nvPr/>
        </p:nvSpPr>
        <p:spPr>
          <a:xfrm>
            <a:off x="6254496" y="5660136"/>
            <a:ext cx="914400" cy="914400"/>
          </a:xfrm>
          <a:prstGeom prst="rect">
            <a:avLst/>
          </a:prstGeom>
          <a:effectLst/>
        </p:spPr>
        <p:txBody>
          <a:bodyPr vert="horz" wrap="none" lIns="91440" tIns="45720" rIns="91440" bIns="4572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54CE445-0839-D4C2-D128-4496CC4A1903}"/>
              </a:ext>
            </a:extLst>
          </p:cNvPr>
          <p:cNvSpPr txBox="1"/>
          <p:nvPr/>
        </p:nvSpPr>
        <p:spPr>
          <a:xfrm>
            <a:off x="162809" y="1134548"/>
            <a:ext cx="5441556" cy="4985980"/>
          </a:xfrm>
          <a:prstGeom prst="rect">
            <a:avLst/>
          </a:prstGeom>
          <a:noFill/>
          <a:effectLst/>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Architect: </a:t>
            </a:r>
            <a:r>
              <a:rPr lang="en-US" dirty="0">
                <a:solidFill>
                  <a:prstClr val="black"/>
                </a:solidFill>
                <a:latin typeface="Calibri"/>
                <a:cs typeface="Times New Roman"/>
              </a:rPr>
              <a:t>ArchitectureWorks</a:t>
            </a:r>
            <a:endParaRPr lang="en-US" b="0" i="0" u="none" strike="noStrike" kern="1200" cap="none" spc="0" normalizeH="0" baseline="0" noProof="0" dirty="0">
              <a:ln>
                <a:noFill/>
              </a:ln>
              <a:solidFill>
                <a:prstClr val="black"/>
              </a:solidFill>
              <a:effectLst/>
              <a:uLnTx/>
              <a:uFillTx/>
              <a:latin typeface="Calibri"/>
              <a:cs typeface="Times New Roman"/>
            </a:endParaRPr>
          </a:p>
          <a:p>
            <a:pPr defTabSz="457200">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Builder: </a:t>
            </a:r>
            <a:r>
              <a:rPr lang="en-US" dirty="0">
                <a:solidFill>
                  <a:prstClr val="black"/>
                </a:solidFill>
                <a:latin typeface="Calibri"/>
                <a:cs typeface="Calibri"/>
              </a:rPr>
              <a:t>I</a:t>
            </a:r>
            <a:r>
              <a:rPr lang="en-US" dirty="0">
                <a:solidFill>
                  <a:prstClr val="black"/>
                </a:solidFill>
                <a:latin typeface="Calibri"/>
                <a:cs typeface="Times New Roman"/>
              </a:rPr>
              <a:t>ntegral Group</a:t>
            </a:r>
            <a:endParaRPr lang="en-US" b="0" i="0" u="none" strike="noStrike" kern="1200" cap="none" spc="0" normalizeH="0" baseline="0" noProof="0" dirty="0">
              <a:ln>
                <a:noFill/>
              </a:ln>
              <a:solidFill>
                <a:prstClr val="black"/>
              </a:solidFill>
              <a:effectLst/>
              <a:uLnTx/>
              <a:uFillTx/>
              <a:latin typeface="Calibri"/>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500" b="0" i="0" u="none" strike="noStrike" kern="1200" cap="none" spc="0" normalizeH="0" baseline="0" noProof="0" dirty="0">
              <a:ln>
                <a:noFill/>
              </a:ln>
              <a:solidFill>
                <a:prstClr val="black"/>
              </a:solidFill>
              <a:effectLst/>
              <a:uLnTx/>
              <a:uFillTx/>
              <a:latin typeface="Calibri" panose="020F0502020204030204"/>
              <a:cs typeface="Calibri"/>
            </a:endParaRPr>
          </a:p>
          <a:p>
            <a:pPr marL="742950" lvl="1" indent="-285750" defTabSz="457200">
              <a:buFont typeface="Arial" panose="020B0604020202020204" pitchFamily="34" charset="0"/>
              <a:buChar char="•"/>
              <a:defRPr/>
            </a:pPr>
            <a:r>
              <a:rPr lang="en-US" sz="1700" dirty="0">
                <a:latin typeface="Calibri"/>
                <a:cs typeface="Times New Roman"/>
              </a:rPr>
              <a:t>LEED Certified and engineered to reduce harmful emissions and contribute lowest environmental impact </a:t>
            </a:r>
          </a:p>
          <a:p>
            <a:pPr marL="742950" lvl="1" indent="-285750" defTabSz="457200">
              <a:buFont typeface="Arial" panose="020B0604020202020204" pitchFamily="34" charset="0"/>
              <a:buChar char="•"/>
              <a:defRPr/>
            </a:pPr>
            <a:endParaRPr lang="en-US" sz="1700" dirty="0">
              <a:latin typeface="Calibri"/>
              <a:cs typeface="Times New Roman"/>
            </a:endParaRPr>
          </a:p>
          <a:p>
            <a:pPr marL="742950" lvl="1" indent="-285750" defTabSz="457200">
              <a:buFont typeface="Arial" panose="020B0604020202020204" pitchFamily="34" charset="0"/>
              <a:buChar char="•"/>
              <a:defRPr/>
            </a:pPr>
            <a:r>
              <a:rPr lang="en-US" sz="1700" dirty="0">
                <a:latin typeface="Calibri"/>
                <a:cs typeface="Times New Roman"/>
              </a:rPr>
              <a:t>ILFI Net Positive Energy – Carbon Positive Building  </a:t>
            </a:r>
          </a:p>
          <a:p>
            <a:pPr marL="1200150" lvl="2" indent="-285750" defTabSz="457200">
              <a:buFont typeface="Arial,Sans-Serif" panose="020B0604020202020204" pitchFamily="34" charset="0"/>
              <a:buChar char="•"/>
              <a:defRPr/>
            </a:pPr>
            <a:r>
              <a:rPr lang="en-US" sz="1700" dirty="0">
                <a:latin typeface="Calibri"/>
                <a:ea typeface="+mn-lt"/>
                <a:cs typeface="Arial"/>
              </a:rPr>
              <a:t>18.14 kW solar array</a:t>
            </a:r>
          </a:p>
          <a:p>
            <a:pPr marL="1200150" lvl="2" indent="-285750" defTabSz="457200">
              <a:buFont typeface="Arial,Sans-Serif" panose="020B0604020202020204" pitchFamily="34" charset="0"/>
              <a:buChar char="•"/>
              <a:defRPr/>
            </a:pPr>
            <a:r>
              <a:rPr lang="en-US" sz="1700" dirty="0">
                <a:latin typeface="Calibri"/>
                <a:ea typeface="+mn-lt"/>
                <a:cs typeface="Arial"/>
              </a:rPr>
              <a:t>13.5 kW battery system </a:t>
            </a:r>
          </a:p>
          <a:p>
            <a:pPr marL="742950" lvl="1" indent="-285750" defTabSz="457200">
              <a:buFont typeface="Arial" panose="020B0604020202020204" pitchFamily="34" charset="0"/>
              <a:buChar char="•"/>
              <a:defRPr/>
            </a:pPr>
            <a:endParaRPr lang="en-US" sz="1700" dirty="0">
              <a:ea typeface="+mn-lt"/>
              <a:cs typeface="+mn-lt"/>
            </a:endParaRPr>
          </a:p>
          <a:p>
            <a:pPr marL="742950" lvl="1" indent="-285750">
              <a:buFont typeface="Arial" panose="020B0604020202020204" pitchFamily="34" charset="0"/>
              <a:buChar char="•"/>
              <a:defRPr/>
            </a:pPr>
            <a:r>
              <a:rPr lang="en-US" sz="1700" dirty="0">
                <a:latin typeface="Calibri"/>
                <a:cs typeface="Times New Roman"/>
              </a:rPr>
              <a:t>Saved </a:t>
            </a:r>
            <a:r>
              <a:rPr lang="en-US" sz="1700" dirty="0">
                <a:latin typeface="Calibri"/>
                <a:ea typeface="+mn-lt"/>
                <a:cs typeface="+mn-lt"/>
              </a:rPr>
              <a:t>approx. </a:t>
            </a:r>
            <a:r>
              <a:rPr lang="en-US" sz="1700" dirty="0">
                <a:latin typeface="Calibri"/>
                <a:cs typeface="Times New Roman"/>
              </a:rPr>
              <a:t>41,840 </a:t>
            </a:r>
            <a:r>
              <a:rPr lang="en-US" sz="1700" dirty="0" err="1">
                <a:latin typeface="Calibri"/>
                <a:cs typeface="Times New Roman"/>
              </a:rPr>
              <a:t>lbs</a:t>
            </a:r>
            <a:r>
              <a:rPr lang="en-US" sz="1700" dirty="0">
                <a:latin typeface="Calibri"/>
                <a:cs typeface="Times New Roman"/>
              </a:rPr>
              <a:t> in CO2 emissions since solar panel installation (2018) –Equivalent to 316 trees planted</a:t>
            </a:r>
          </a:p>
          <a:p>
            <a:pPr marL="742950" lvl="1" indent="-285750">
              <a:buFont typeface="Arial" panose="020B0604020202020204" pitchFamily="34" charset="0"/>
              <a:buChar char="•"/>
              <a:defRPr/>
            </a:pPr>
            <a:endParaRPr lang="en-US" sz="1700" dirty="0">
              <a:latin typeface="Calibri"/>
              <a:cs typeface="Calibri"/>
            </a:endParaRPr>
          </a:p>
          <a:p>
            <a:pPr marL="742950" lvl="1" indent="-285750">
              <a:buFont typeface="Arial" panose="020B0604020202020204" pitchFamily="34" charset="0"/>
              <a:buChar char="•"/>
              <a:defRPr/>
            </a:pPr>
            <a:r>
              <a:rPr lang="en-US" sz="1700" dirty="0">
                <a:latin typeface="Calibri"/>
                <a:cs typeface="Times New Roman"/>
              </a:rPr>
              <a:t>Purchased verified Carbon Emission Reductions (CERs) to offset that embodied carbon of construction</a:t>
            </a:r>
            <a:endParaRPr lang="en-US" sz="1700" dirty="0">
              <a:latin typeface="Calibri"/>
              <a:cs typeface="Calibri"/>
            </a:endParaRPr>
          </a:p>
          <a:p>
            <a:pPr marL="742950" lvl="1" indent="-285750" defTabSz="457200">
              <a:buFont typeface="Arial" panose="020B0604020202020204" pitchFamily="34" charset="0"/>
              <a:buChar char="•"/>
              <a:defRPr/>
            </a:pPr>
            <a:endParaRPr lang="en-US" sz="1200" dirty="0">
              <a:solidFill>
                <a:srgbClr val="4472C4"/>
              </a:solidFill>
              <a:latin typeface="Times New Roman"/>
              <a:cs typeface="Times New Roman"/>
            </a:endParaRPr>
          </a:p>
        </p:txBody>
      </p:sp>
      <p:sp>
        <p:nvSpPr>
          <p:cNvPr id="12" name="TextBox 11">
            <a:extLst>
              <a:ext uri="{FF2B5EF4-FFF2-40B4-BE49-F238E27FC236}">
                <a16:creationId xmlns:a16="http://schemas.microsoft.com/office/drawing/2014/main" id="{8EA3885B-9228-F75D-94D9-24F4E6F56DBA}"/>
              </a:ext>
            </a:extLst>
          </p:cNvPr>
          <p:cNvSpPr txBox="1"/>
          <p:nvPr/>
        </p:nvSpPr>
        <p:spPr>
          <a:xfrm>
            <a:off x="6422915" y="6418335"/>
            <a:ext cx="5909185" cy="296331"/>
          </a:xfrm>
          <a:prstGeom prst="rect">
            <a:avLst/>
          </a:prstGeom>
          <a:effectLst/>
        </p:spPr>
        <p:txBody>
          <a:bodyPr vert="horz" wrap="square" lIns="91440" tIns="45720" rIns="91440" bIns="45720" rtlCol="0" anchor="t">
            <a:noAutofit/>
          </a:bodyPr>
          <a:lstStyle/>
          <a:p>
            <a:pPr defTabSz="457200">
              <a:defRPr/>
            </a:pPr>
            <a:r>
              <a:rPr kumimoji="0" lang="en-US" sz="1400" u="sng" strike="noStrike" kern="1200" cap="none" spc="0" normalizeH="0" baseline="0" noProof="0" dirty="0">
                <a:ln>
                  <a:noFill/>
                </a:ln>
                <a:solidFill>
                  <a:prstClr val="black"/>
                </a:solidFill>
                <a:effectLst/>
                <a:uLnTx/>
                <a:uFillTx/>
                <a:latin typeface="Calibri"/>
                <a:cs typeface="Times New Roman"/>
                <a:hlinkClick r:id="rId2">
                  <a:extLst>
                    <a:ext uri="{A12FA001-AC4F-418D-AE19-62706E023703}">
                      <ahyp:hlinkClr xmlns:ahyp="http://schemas.microsoft.com/office/drawing/2018/hyperlinkcolor" val="tx"/>
                    </a:ext>
                  </a:extLst>
                </a:hlinkClick>
              </a:rPr>
              <a:t>https://</a:t>
            </a:r>
            <a:r>
              <a:rPr lang="en-US" sz="1400" u="sng" dirty="0">
                <a:solidFill>
                  <a:prstClr val="black"/>
                </a:solidFill>
                <a:latin typeface="Calibri"/>
                <a:cs typeface="Times New Roman"/>
                <a:hlinkClick r:id="rId2">
                  <a:extLst>
                    <a:ext uri="{A12FA001-AC4F-418D-AE19-62706E023703}">
                      <ahyp:hlinkClr xmlns:ahyp="http://schemas.microsoft.com/office/drawing/2018/hyperlinkcolor" val="tx"/>
                    </a:ext>
                  </a:extLst>
                </a:hlinkClick>
              </a:rPr>
              <a:t>living-future</a:t>
            </a:r>
            <a:r>
              <a:rPr kumimoji="0" lang="en-US" sz="1400" u="sng" strike="noStrike" kern="1200" cap="none" spc="0" normalizeH="0" baseline="0" noProof="0" dirty="0">
                <a:ln>
                  <a:noFill/>
                </a:ln>
                <a:solidFill>
                  <a:prstClr val="black"/>
                </a:solidFill>
                <a:effectLst/>
                <a:uLnTx/>
                <a:uFillTx/>
                <a:latin typeface="Calibri"/>
                <a:cs typeface="Times New Roman"/>
                <a:hlinkClick r:id="rId2">
                  <a:extLst>
                    <a:ext uri="{A12FA001-AC4F-418D-AE19-62706E023703}">
                      <ahyp:hlinkClr xmlns:ahyp="http://schemas.microsoft.com/office/drawing/2018/hyperlinkcolor" val="tx"/>
                    </a:ext>
                  </a:extLst>
                </a:hlinkClick>
              </a:rPr>
              <a:t>.</a:t>
            </a:r>
            <a:r>
              <a:rPr lang="en-US" sz="1400" u="sng" dirty="0">
                <a:solidFill>
                  <a:prstClr val="black"/>
                </a:solidFill>
                <a:latin typeface="Calibri"/>
                <a:cs typeface="Times New Roman"/>
                <a:hlinkClick r:id="rId2">
                  <a:extLst>
                    <a:ext uri="{A12FA001-AC4F-418D-AE19-62706E023703}">
                      <ahyp:hlinkClr xmlns:ahyp="http://schemas.microsoft.com/office/drawing/2018/hyperlinkcolor" val="tx"/>
                    </a:ext>
                  </a:extLst>
                </a:hlinkClick>
              </a:rPr>
              <a:t>org/case-studies/gulf-state-park-interpretive-center</a:t>
            </a:r>
            <a:r>
              <a:rPr kumimoji="0" lang="en-US" sz="1400" u="sng" strike="noStrike" kern="1200" cap="none" spc="0" normalizeH="0" baseline="0" noProof="0" dirty="0">
                <a:ln>
                  <a:noFill/>
                </a:ln>
                <a:solidFill>
                  <a:prstClr val="black"/>
                </a:solidFill>
                <a:effectLst/>
                <a:uLnTx/>
                <a:uFillTx/>
                <a:latin typeface="Calibri"/>
                <a:cs typeface="Times New Roman"/>
                <a:hlinkClick r:id="rId2">
                  <a:extLst>
                    <a:ext uri="{A12FA001-AC4F-418D-AE19-62706E023703}">
                      <ahyp:hlinkClr xmlns:ahyp="http://schemas.microsoft.com/office/drawing/2018/hyperlinkcolor" val="tx"/>
                    </a:ext>
                  </a:extLst>
                </a:hlinkClick>
              </a:rPr>
              <a:t>/</a:t>
            </a:r>
            <a:r>
              <a:rPr lang="en-US" sz="1400" dirty="0">
                <a:solidFill>
                  <a:prstClr val="black"/>
                </a:solidFill>
                <a:latin typeface="Calibri"/>
                <a:cs typeface="Times New Roman"/>
              </a:rPr>
              <a:t>  </a:t>
            </a:r>
            <a:endParaRPr lang="en-US" sz="1400">
              <a:solidFill>
                <a:prstClr val="black"/>
              </a:solidFill>
              <a:latin typeface="Calibri"/>
              <a:cs typeface="Calibri"/>
            </a:endParaRPr>
          </a:p>
        </p:txBody>
      </p:sp>
      <p:pic>
        <p:nvPicPr>
          <p:cNvPr id="3" name="Picture 2" descr="A bridge leading to a beach&#10;&#10;Description automatically generated">
            <a:extLst>
              <a:ext uri="{FF2B5EF4-FFF2-40B4-BE49-F238E27FC236}">
                <a16:creationId xmlns:a16="http://schemas.microsoft.com/office/drawing/2014/main" id="{DEFB8E39-BA07-3D42-9F59-99B00C631B68}"/>
              </a:ext>
            </a:extLst>
          </p:cNvPr>
          <p:cNvPicPr>
            <a:picLocks noChangeAspect="1"/>
          </p:cNvPicPr>
          <p:nvPr/>
        </p:nvPicPr>
        <p:blipFill rotWithShape="1">
          <a:blip r:embed="rId3"/>
          <a:srcRect r="12721"/>
          <a:stretch/>
        </p:blipFill>
        <p:spPr>
          <a:xfrm>
            <a:off x="7645925" y="805625"/>
            <a:ext cx="4497509" cy="3543300"/>
          </a:xfrm>
          <a:prstGeom prst="rect">
            <a:avLst/>
          </a:prstGeom>
          <a:ln w="12700">
            <a:solidFill>
              <a:schemeClr val="bg1"/>
            </a:solidFill>
          </a:ln>
        </p:spPr>
      </p:pic>
      <p:pic>
        <p:nvPicPr>
          <p:cNvPr id="8" name="Picture 7" descr="Solar panels on a beach&#10;&#10;Description automatically generated">
            <a:extLst>
              <a:ext uri="{FF2B5EF4-FFF2-40B4-BE49-F238E27FC236}">
                <a16:creationId xmlns:a16="http://schemas.microsoft.com/office/drawing/2014/main" id="{586A7403-7787-7E7A-D346-367D1F1A1F33}"/>
              </a:ext>
            </a:extLst>
          </p:cNvPr>
          <p:cNvPicPr>
            <a:picLocks noChangeAspect="1"/>
          </p:cNvPicPr>
          <p:nvPr/>
        </p:nvPicPr>
        <p:blipFill rotWithShape="1">
          <a:blip r:embed="rId4"/>
          <a:srcRect l="6921" t="6912" r="239" b="358"/>
          <a:stretch/>
        </p:blipFill>
        <p:spPr>
          <a:xfrm>
            <a:off x="6422915" y="3599352"/>
            <a:ext cx="4116890" cy="2737236"/>
          </a:xfrm>
          <a:prstGeom prst="rect">
            <a:avLst/>
          </a:prstGeom>
          <a:ln w="12700">
            <a:solidFill>
              <a:schemeClr val="bg1"/>
            </a:solidFill>
          </a:ln>
        </p:spPr>
      </p:pic>
      <p:pic>
        <p:nvPicPr>
          <p:cNvPr id="10" name="Picture 9" descr="A sign on a building&#10;&#10;Description automatically generated">
            <a:extLst>
              <a:ext uri="{FF2B5EF4-FFF2-40B4-BE49-F238E27FC236}">
                <a16:creationId xmlns:a16="http://schemas.microsoft.com/office/drawing/2014/main" id="{1D174723-CA23-3EF1-24DB-7DE7017F0CBE}"/>
              </a:ext>
            </a:extLst>
          </p:cNvPr>
          <p:cNvPicPr>
            <a:picLocks noChangeAspect="1"/>
          </p:cNvPicPr>
          <p:nvPr/>
        </p:nvPicPr>
        <p:blipFill>
          <a:blip r:embed="rId5"/>
          <a:stretch>
            <a:fillRect/>
          </a:stretch>
        </p:blipFill>
        <p:spPr>
          <a:xfrm>
            <a:off x="5614979" y="1942865"/>
            <a:ext cx="2353364" cy="1922683"/>
          </a:xfrm>
          <a:prstGeom prst="rect">
            <a:avLst/>
          </a:prstGeom>
          <a:ln w="12700">
            <a:solidFill>
              <a:schemeClr val="bg1"/>
            </a:solidFill>
          </a:ln>
        </p:spPr>
      </p:pic>
      <p:sp>
        <p:nvSpPr>
          <p:cNvPr id="7" name="TextBox 6">
            <a:extLst>
              <a:ext uri="{FF2B5EF4-FFF2-40B4-BE49-F238E27FC236}">
                <a16:creationId xmlns:a16="http://schemas.microsoft.com/office/drawing/2014/main" id="{9EC5F6FA-72F4-670D-4D6D-359B408471FC}"/>
              </a:ext>
            </a:extLst>
          </p:cNvPr>
          <p:cNvSpPr txBox="1"/>
          <p:nvPr/>
        </p:nvSpPr>
        <p:spPr>
          <a:xfrm>
            <a:off x="8108443" y="767338"/>
            <a:ext cx="4034991" cy="296331"/>
          </a:xfrm>
          <a:prstGeom prst="rect">
            <a:avLst/>
          </a:prstGeom>
          <a:solidFill>
            <a:srgbClr val="FFFFFF">
              <a:alpha val="30196"/>
            </a:srgbClr>
          </a:solidFill>
          <a:effectLst/>
        </p:spPr>
        <p:txBody>
          <a:bodyPr vert="horz" wrap="square" lIns="91440" tIns="45720" rIns="91440" bIns="45720" rtlCol="0" anchor="t">
            <a:noAutofit/>
          </a:bodyPr>
          <a:lstStyle/>
          <a:p>
            <a:pPr defTabSz="457200">
              <a:defRPr/>
            </a:pPr>
            <a:r>
              <a:rPr lang="en-US" sz="1400" b="1" dirty="0">
                <a:solidFill>
                  <a:prstClr val="black"/>
                </a:solidFill>
                <a:latin typeface="Calibri" panose="020F0502020204030204"/>
              </a:rPr>
              <a:t>Gulf State Park Interpretive Center - Gulf Shores, AL</a:t>
            </a:r>
            <a:endParaRPr lang="en-US" b="1" dirty="0">
              <a:solidFill>
                <a:prstClr val="black"/>
              </a:solidFill>
              <a:ea typeface="+mn-ea"/>
              <a:cs typeface="+mn-cs"/>
            </a:endParaRPr>
          </a:p>
        </p:txBody>
      </p:sp>
    </p:spTree>
    <p:extLst>
      <p:ext uri="{BB962C8B-B14F-4D97-AF65-F5344CB8AC3E}">
        <p14:creationId xmlns:p14="http://schemas.microsoft.com/office/powerpoint/2010/main" val="3038662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32F9-1184-9BDF-9FCC-A97B8B2CF73A}"/>
              </a:ext>
            </a:extLst>
          </p:cNvPr>
          <p:cNvSpPr>
            <a:spLocks noGrp="1"/>
          </p:cNvSpPr>
          <p:nvPr>
            <p:ph type="title"/>
          </p:nvPr>
        </p:nvSpPr>
        <p:spPr>
          <a:xfrm>
            <a:off x="238433" y="312624"/>
            <a:ext cx="11715133" cy="549515"/>
          </a:xfrm>
        </p:spPr>
        <p:txBody>
          <a:bodyPr>
            <a:normAutofit fontScale="90000"/>
          </a:bodyPr>
          <a:lstStyle/>
          <a:p>
            <a:r>
              <a:rPr lang="en-US" dirty="0"/>
              <a:t>California Buildings: Pathway to Carbon Neutrality</a:t>
            </a:r>
          </a:p>
        </p:txBody>
      </p:sp>
      <p:graphicFrame>
        <p:nvGraphicFramePr>
          <p:cNvPr id="4" name="Diagram 3">
            <a:extLst>
              <a:ext uri="{FF2B5EF4-FFF2-40B4-BE49-F238E27FC236}">
                <a16:creationId xmlns:a16="http://schemas.microsoft.com/office/drawing/2014/main" id="{E6E09E14-D9B9-44DE-D1E9-DA115D053B6F}"/>
              </a:ext>
            </a:extLst>
          </p:cNvPr>
          <p:cNvGraphicFramePr/>
          <p:nvPr>
            <p:extLst>
              <p:ext uri="{D42A27DB-BD31-4B8C-83A1-F6EECF244321}">
                <p14:modId xmlns:p14="http://schemas.microsoft.com/office/powerpoint/2010/main" val="1714774505"/>
              </p:ext>
            </p:extLst>
          </p:nvPr>
        </p:nvGraphicFramePr>
        <p:xfrm>
          <a:off x="3242709" y="112670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809C8CC-2639-4A9D-5D7B-E2E87570CD30}"/>
              </a:ext>
            </a:extLst>
          </p:cNvPr>
          <p:cNvSpPr txBox="1"/>
          <p:nvPr/>
        </p:nvSpPr>
        <p:spPr>
          <a:xfrm>
            <a:off x="8226552" y="6068568"/>
            <a:ext cx="1314784" cy="369332"/>
          </a:xfrm>
          <a:prstGeom prst="rect">
            <a:avLst/>
          </a:prstGeom>
          <a:noFill/>
        </p:spPr>
        <p:txBody>
          <a:bodyPr wrap="none" rtlCol="0">
            <a:spAutoFit/>
          </a:bodyPr>
          <a:lstStyle/>
          <a:p>
            <a:r>
              <a:rPr lang="en-US" dirty="0"/>
              <a:t>*Or sooner!</a:t>
            </a:r>
          </a:p>
        </p:txBody>
      </p:sp>
      <p:sp>
        <p:nvSpPr>
          <p:cNvPr id="9" name="Oval 8">
            <a:extLst>
              <a:ext uri="{FF2B5EF4-FFF2-40B4-BE49-F238E27FC236}">
                <a16:creationId xmlns:a16="http://schemas.microsoft.com/office/drawing/2014/main" id="{27D87561-A6B8-F605-A2F1-E3209F055F89}"/>
              </a:ext>
            </a:extLst>
          </p:cNvPr>
          <p:cNvSpPr/>
          <p:nvPr/>
        </p:nvSpPr>
        <p:spPr>
          <a:xfrm>
            <a:off x="5893660" y="3574033"/>
            <a:ext cx="345596" cy="34559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grpSp>
        <p:nvGrpSpPr>
          <p:cNvPr id="10" name="Group 9">
            <a:extLst>
              <a:ext uri="{FF2B5EF4-FFF2-40B4-BE49-F238E27FC236}">
                <a16:creationId xmlns:a16="http://schemas.microsoft.com/office/drawing/2014/main" id="{C639D7C5-4F89-04B5-E519-15DE81BCB7BB}"/>
              </a:ext>
            </a:extLst>
          </p:cNvPr>
          <p:cNvGrpSpPr/>
          <p:nvPr/>
        </p:nvGrpSpPr>
        <p:grpSpPr>
          <a:xfrm>
            <a:off x="4011241" y="3236095"/>
            <a:ext cx="2150799" cy="3436993"/>
            <a:chOff x="570486" y="3623476"/>
            <a:chExt cx="2150799" cy="3436993"/>
          </a:xfrm>
        </p:grpSpPr>
        <p:sp>
          <p:nvSpPr>
            <p:cNvPr id="11" name="Rectangle 10">
              <a:extLst>
                <a:ext uri="{FF2B5EF4-FFF2-40B4-BE49-F238E27FC236}">
                  <a16:creationId xmlns:a16="http://schemas.microsoft.com/office/drawing/2014/main" id="{5E0D9BC6-E596-5517-3B90-BEF02C01377A}"/>
                </a:ext>
              </a:extLst>
            </p:cNvPr>
            <p:cNvSpPr/>
            <p:nvPr/>
          </p:nvSpPr>
          <p:spPr>
            <a:xfrm>
              <a:off x="1656517" y="3623476"/>
              <a:ext cx="1064768" cy="12090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0EB7179C-74C2-982D-3480-ED783CFEC696}"/>
                </a:ext>
              </a:extLst>
            </p:cNvPr>
            <p:cNvSpPr txBox="1"/>
            <p:nvPr/>
          </p:nvSpPr>
          <p:spPr>
            <a:xfrm>
              <a:off x="570486" y="5851429"/>
              <a:ext cx="1064768" cy="12090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058"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1970’s</a:t>
              </a:r>
              <a:r>
                <a:rPr lang="en-US" sz="1500" dirty="0">
                  <a:latin typeface="Calibri" panose="020F0502020204030204" pitchFamily="34" charset="0"/>
                  <a:cs typeface="Calibri" panose="020F0502020204030204" pitchFamily="34" charset="0"/>
                </a:rPr>
                <a:t> </a:t>
              </a:r>
              <a:r>
                <a:rPr lang="en-US" sz="1500" kern="1200" dirty="0">
                  <a:latin typeface="Calibri" panose="020F0502020204030204" pitchFamily="34" charset="0"/>
                  <a:cs typeface="Calibri" panose="020F0502020204030204" pitchFamily="34" charset="0"/>
                </a:rPr>
                <a:t>Energy Crisis</a:t>
              </a:r>
            </a:p>
          </p:txBody>
        </p:sp>
      </p:grpSp>
      <p:sp>
        <p:nvSpPr>
          <p:cNvPr id="3" name="TextBox 2">
            <a:extLst>
              <a:ext uri="{FF2B5EF4-FFF2-40B4-BE49-F238E27FC236}">
                <a16:creationId xmlns:a16="http://schemas.microsoft.com/office/drawing/2014/main" id="{DDC44439-6355-F5DD-01D4-314DF19EE93C}"/>
              </a:ext>
            </a:extLst>
          </p:cNvPr>
          <p:cNvSpPr txBox="1"/>
          <p:nvPr/>
        </p:nvSpPr>
        <p:spPr>
          <a:xfrm>
            <a:off x="412667" y="1431066"/>
            <a:ext cx="2037926" cy="3186654"/>
          </a:xfrm>
          <a:prstGeom prst="rect">
            <a:avLst/>
          </a:prstGeom>
          <a:solidFill>
            <a:schemeClr val="accent1">
              <a:lumMod val="75000"/>
            </a:schemeClr>
          </a:solidFill>
          <a:effectLst/>
        </p:spPr>
        <p:txBody>
          <a:bodyPr vert="horz" wrap="square" lIns="91440" tIns="45720" rIns="91440" bIns="45720" rtlCol="0">
            <a:noAutofit/>
          </a:bodyPr>
          <a:lstStyle/>
          <a:p>
            <a:pPr algn="l"/>
            <a:r>
              <a:rPr lang="en-US" sz="2000" i="0" dirty="0">
                <a:solidFill>
                  <a:schemeClr val="bg1"/>
                </a:solidFill>
              </a:rPr>
              <a:t>Reminder:</a:t>
            </a:r>
          </a:p>
          <a:p>
            <a:pPr algn="l"/>
            <a:r>
              <a:rPr lang="en-US" sz="2000" i="0" dirty="0">
                <a:solidFill>
                  <a:schemeClr val="bg1"/>
                </a:solidFill>
              </a:rPr>
              <a:t>Every 3 </a:t>
            </a:r>
            <a:r>
              <a:rPr lang="en-US" sz="2000" i="0" dirty="0" err="1">
                <a:solidFill>
                  <a:schemeClr val="bg1"/>
                </a:solidFill>
              </a:rPr>
              <a:t>yrs</a:t>
            </a:r>
            <a:r>
              <a:rPr lang="en-US" sz="2000" i="0" dirty="0">
                <a:solidFill>
                  <a:schemeClr val="bg1"/>
                </a:solidFill>
              </a:rPr>
              <a:t>, California Title 24 Building Codes are updated, furthering California’s Clean Energy and Zero Net Carbon Goals. </a:t>
            </a:r>
          </a:p>
        </p:txBody>
      </p:sp>
    </p:spTree>
    <p:extLst>
      <p:ext uri="{BB962C8B-B14F-4D97-AF65-F5344CB8AC3E}">
        <p14:creationId xmlns:p14="http://schemas.microsoft.com/office/powerpoint/2010/main" val="2749789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52E90-2FE0-4705-B640-160A4AAF0A64}"/>
              </a:ext>
            </a:extLst>
          </p:cNvPr>
          <p:cNvSpPr>
            <a:spLocks noGrp="1"/>
          </p:cNvSpPr>
          <p:nvPr>
            <p:ph type="title"/>
          </p:nvPr>
        </p:nvSpPr>
        <p:spPr>
          <a:xfrm>
            <a:off x="427383" y="365125"/>
            <a:ext cx="10515600" cy="485267"/>
          </a:xfrm>
        </p:spPr>
        <p:txBody>
          <a:bodyPr>
            <a:normAutofit fontScale="90000"/>
          </a:bodyPr>
          <a:lstStyle/>
          <a:p>
            <a:r>
              <a:rPr lang="en-US" dirty="0"/>
              <a:t>Big Picture Goals for the 2022 Code (and 2025…)	</a:t>
            </a:r>
          </a:p>
        </p:txBody>
      </p:sp>
      <p:sp>
        <p:nvSpPr>
          <p:cNvPr id="3" name="Content Placeholder 2">
            <a:extLst>
              <a:ext uri="{FF2B5EF4-FFF2-40B4-BE49-F238E27FC236}">
                <a16:creationId xmlns:a16="http://schemas.microsoft.com/office/drawing/2014/main" id="{5AEEBCF0-EF9F-4D5E-9A7E-D49C57647C27}"/>
              </a:ext>
            </a:extLst>
          </p:cNvPr>
          <p:cNvSpPr>
            <a:spLocks noGrp="1"/>
          </p:cNvSpPr>
          <p:nvPr>
            <p:ph idx="1"/>
          </p:nvPr>
        </p:nvSpPr>
        <p:spPr>
          <a:xfrm>
            <a:off x="5478003" y="1870378"/>
            <a:ext cx="6004560" cy="3747371"/>
          </a:xfrm>
        </p:spPr>
        <p:txBody>
          <a:bodyPr/>
          <a:lstStyle/>
          <a:p>
            <a:pPr lvl="1"/>
            <a:r>
              <a:rPr lang="en-US" dirty="0"/>
              <a:t>Encourage heat pump technology for space and water heating</a:t>
            </a:r>
          </a:p>
          <a:p>
            <a:pPr lvl="1"/>
            <a:r>
              <a:rPr lang="en-US" dirty="0"/>
              <a:t>Establish electric-ready requirements for single family homes</a:t>
            </a:r>
          </a:p>
          <a:p>
            <a:pPr lvl="1"/>
            <a:r>
              <a:rPr lang="en-US" dirty="0"/>
              <a:t>Expand PV systems and battery storage standards</a:t>
            </a:r>
          </a:p>
        </p:txBody>
      </p:sp>
      <p:pic>
        <p:nvPicPr>
          <p:cNvPr id="6" name="Content Placeholder 4">
            <a:extLst>
              <a:ext uri="{FF2B5EF4-FFF2-40B4-BE49-F238E27FC236}">
                <a16:creationId xmlns:a16="http://schemas.microsoft.com/office/drawing/2014/main" id="{05351757-DCBA-4CB0-BFBF-9BF4CCD9E8B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459" y="1707586"/>
            <a:ext cx="4510894" cy="3648907"/>
          </a:xfrm>
          <a:prstGeom prst="rect">
            <a:avLst/>
          </a:prstGeom>
        </p:spPr>
      </p:pic>
    </p:spTree>
    <p:extLst>
      <p:ext uri="{BB962C8B-B14F-4D97-AF65-F5344CB8AC3E}">
        <p14:creationId xmlns:p14="http://schemas.microsoft.com/office/powerpoint/2010/main" val="4123114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F3C73-249F-B88A-D47C-D93086EB7767}"/>
              </a:ext>
            </a:extLst>
          </p:cNvPr>
          <p:cNvSpPr>
            <a:spLocks noGrp="1"/>
          </p:cNvSpPr>
          <p:nvPr>
            <p:ph type="title"/>
          </p:nvPr>
        </p:nvSpPr>
        <p:spPr>
          <a:xfrm>
            <a:off x="599209" y="223323"/>
            <a:ext cx="10515600" cy="676275"/>
          </a:xfrm>
        </p:spPr>
        <p:txBody>
          <a:bodyPr/>
          <a:lstStyle/>
          <a:p>
            <a:r>
              <a:rPr lang="en-US" dirty="0"/>
              <a:t>All-Electric (and </a:t>
            </a:r>
            <a:r>
              <a:rPr lang="en-US" i="1" dirty="0"/>
              <a:t>Nearly</a:t>
            </a:r>
            <a:r>
              <a:rPr lang="en-US" dirty="0"/>
              <a:t> All-Electric) Buildings</a:t>
            </a:r>
          </a:p>
        </p:txBody>
      </p:sp>
      <p:sp>
        <p:nvSpPr>
          <p:cNvPr id="3" name="Content Placeholder 2">
            <a:extLst>
              <a:ext uri="{FF2B5EF4-FFF2-40B4-BE49-F238E27FC236}">
                <a16:creationId xmlns:a16="http://schemas.microsoft.com/office/drawing/2014/main" id="{733C8E6F-CBCF-4338-89A5-7AAFABC3A02F}"/>
              </a:ext>
            </a:extLst>
          </p:cNvPr>
          <p:cNvSpPr>
            <a:spLocks noGrp="1"/>
          </p:cNvSpPr>
          <p:nvPr>
            <p:ph idx="1"/>
          </p:nvPr>
        </p:nvSpPr>
        <p:spPr>
          <a:xfrm>
            <a:off x="346506" y="1290303"/>
            <a:ext cx="5496791" cy="5080352"/>
          </a:xfrm>
        </p:spPr>
        <p:txBody>
          <a:bodyPr>
            <a:normAutofit fontScale="92500" lnSpcReduction="10000"/>
          </a:bodyPr>
          <a:lstStyle/>
          <a:p>
            <a:pPr>
              <a:lnSpc>
                <a:spcPct val="100000"/>
              </a:lnSpc>
              <a:buClr>
                <a:srgbClr val="FFC000"/>
              </a:buClr>
              <a:buSzPct val="125000"/>
              <a:buFont typeface="Wingdings" panose="05000000000000000000" pitchFamily="2" charset="2"/>
              <a:buChar char="§"/>
            </a:pPr>
            <a:r>
              <a:rPr lang="en-US" sz="2000" b="1" dirty="0"/>
              <a:t>New Construction </a:t>
            </a:r>
            <a:r>
              <a:rPr lang="en-US" sz="2000" dirty="0"/>
              <a:t>All-Electric is relatively easy, with some exceptions for large scale buildings and industrial applications</a:t>
            </a:r>
          </a:p>
          <a:p>
            <a:pPr marL="0" indent="0">
              <a:lnSpc>
                <a:spcPct val="100000"/>
              </a:lnSpc>
              <a:buClr>
                <a:srgbClr val="FFC000"/>
              </a:buClr>
              <a:buSzPct val="125000"/>
              <a:buNone/>
            </a:pPr>
            <a:endParaRPr lang="en-US" sz="2000" dirty="0"/>
          </a:p>
          <a:p>
            <a:pPr>
              <a:lnSpc>
                <a:spcPct val="100000"/>
              </a:lnSpc>
              <a:buClr>
                <a:srgbClr val="FFC000"/>
              </a:buClr>
              <a:buSzPct val="125000"/>
              <a:buFont typeface="Wingdings" panose="05000000000000000000" pitchFamily="2" charset="2"/>
              <a:buChar char="§"/>
            </a:pPr>
            <a:r>
              <a:rPr lang="en-US" sz="2000" b="1" dirty="0"/>
              <a:t>Existing Buildings </a:t>
            </a:r>
            <a:r>
              <a:rPr lang="en-US" sz="2000" dirty="0"/>
              <a:t>– Incremental opportunities for</a:t>
            </a:r>
          </a:p>
          <a:p>
            <a:pPr lvl="1">
              <a:lnSpc>
                <a:spcPct val="100000"/>
              </a:lnSpc>
              <a:buClr>
                <a:srgbClr val="FFC000"/>
              </a:buClr>
              <a:buSzPct val="125000"/>
              <a:buFont typeface="Wingdings" panose="05000000000000000000" pitchFamily="2" charset="2"/>
              <a:buChar char="§"/>
            </a:pPr>
            <a:r>
              <a:rPr lang="en-US" sz="2000" dirty="0"/>
              <a:t>HVAC Replacement</a:t>
            </a:r>
          </a:p>
          <a:p>
            <a:pPr lvl="1">
              <a:lnSpc>
                <a:spcPct val="100000"/>
              </a:lnSpc>
              <a:buClr>
                <a:srgbClr val="FFC000"/>
              </a:buClr>
              <a:buSzPct val="125000"/>
              <a:buFont typeface="Wingdings" panose="05000000000000000000" pitchFamily="2" charset="2"/>
              <a:buChar char="§"/>
            </a:pPr>
            <a:r>
              <a:rPr lang="en-US" sz="2000" dirty="0"/>
              <a:t>Appliance Replacement</a:t>
            </a:r>
          </a:p>
          <a:p>
            <a:pPr lvl="1">
              <a:lnSpc>
                <a:spcPct val="100000"/>
              </a:lnSpc>
              <a:buClr>
                <a:srgbClr val="FFC000"/>
              </a:buClr>
              <a:buSzPct val="125000"/>
              <a:buFont typeface="Wingdings" panose="05000000000000000000" pitchFamily="2" charset="2"/>
              <a:buChar char="§"/>
            </a:pPr>
            <a:r>
              <a:rPr lang="en-US" sz="2000" dirty="0"/>
              <a:t>On-site Solar and Batteries</a:t>
            </a:r>
          </a:p>
          <a:p>
            <a:pPr lvl="1">
              <a:lnSpc>
                <a:spcPct val="100000"/>
              </a:lnSpc>
              <a:buClr>
                <a:srgbClr val="FFC000"/>
              </a:buClr>
              <a:buSzPct val="125000"/>
              <a:buFont typeface="Wingdings" panose="05000000000000000000" pitchFamily="2" charset="2"/>
              <a:buChar char="§"/>
            </a:pPr>
            <a:r>
              <a:rPr lang="en-US" sz="2000" dirty="0"/>
              <a:t>Envelope Improvements</a:t>
            </a:r>
          </a:p>
          <a:p>
            <a:pPr>
              <a:lnSpc>
                <a:spcPct val="100000"/>
              </a:lnSpc>
              <a:buClr>
                <a:srgbClr val="FFC000"/>
              </a:buClr>
              <a:buSzPct val="125000"/>
              <a:buFont typeface="Wingdings" panose="05000000000000000000" pitchFamily="2" charset="2"/>
              <a:buChar char="§"/>
            </a:pPr>
            <a:endParaRPr lang="en-US" sz="2000" b="1" dirty="0"/>
          </a:p>
          <a:p>
            <a:pPr>
              <a:lnSpc>
                <a:spcPct val="100000"/>
              </a:lnSpc>
              <a:buClr>
                <a:srgbClr val="FFC000"/>
              </a:buClr>
              <a:buSzPct val="125000"/>
              <a:buFont typeface="Wingdings" panose="05000000000000000000" pitchFamily="2" charset="2"/>
              <a:buChar char="§"/>
            </a:pPr>
            <a:r>
              <a:rPr lang="en-US" sz="2000" b="1" dirty="0"/>
              <a:t>Existing Communities </a:t>
            </a:r>
            <a:r>
              <a:rPr lang="en-US" sz="2000" dirty="0"/>
              <a:t>– Infrastructure Approach</a:t>
            </a:r>
          </a:p>
          <a:p>
            <a:pPr lvl="1">
              <a:lnSpc>
                <a:spcPct val="100000"/>
              </a:lnSpc>
              <a:buClr>
                <a:srgbClr val="FFC000"/>
              </a:buClr>
              <a:buSzPct val="125000"/>
              <a:buFont typeface="Wingdings" panose="05000000000000000000" pitchFamily="2" charset="2"/>
              <a:buChar char="§"/>
            </a:pPr>
            <a:r>
              <a:rPr lang="en-US" sz="2000" dirty="0"/>
              <a:t>Decarbonize the Grid</a:t>
            </a:r>
          </a:p>
          <a:p>
            <a:pPr lvl="1">
              <a:lnSpc>
                <a:spcPct val="100000"/>
              </a:lnSpc>
              <a:buClr>
                <a:srgbClr val="FFC000"/>
              </a:buClr>
              <a:buSzPct val="125000"/>
              <a:buFont typeface="Wingdings" panose="05000000000000000000" pitchFamily="2" charset="2"/>
              <a:buChar char="§"/>
            </a:pPr>
            <a:r>
              <a:rPr lang="en-US" sz="2000" dirty="0"/>
              <a:t>Reduce Natural Gas Carbon Footprint</a:t>
            </a:r>
          </a:p>
        </p:txBody>
      </p:sp>
      <p:sp>
        <p:nvSpPr>
          <p:cNvPr id="7" name="TextBox 6">
            <a:extLst>
              <a:ext uri="{FF2B5EF4-FFF2-40B4-BE49-F238E27FC236}">
                <a16:creationId xmlns:a16="http://schemas.microsoft.com/office/drawing/2014/main" id="{830E2B68-3285-6D1D-BC5C-38703B234EB5}"/>
              </a:ext>
            </a:extLst>
          </p:cNvPr>
          <p:cNvSpPr txBox="1"/>
          <p:nvPr/>
        </p:nvSpPr>
        <p:spPr>
          <a:xfrm>
            <a:off x="6314354" y="5465387"/>
            <a:ext cx="3113372" cy="255680"/>
          </a:xfrm>
          <a:prstGeom prst="rect">
            <a:avLst/>
          </a:prstGeom>
          <a:effectLst/>
        </p:spPr>
        <p:txBody>
          <a:bodyPr vert="horz" wrap="squar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Morning Star Senior Living, San Jose, CA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210883-363F-21FB-1B7F-39F27EF9D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2675" y="1290302"/>
            <a:ext cx="5769839" cy="4239005"/>
          </a:xfrm>
          <a:prstGeom prst="rect">
            <a:avLst/>
          </a:prstGeom>
        </p:spPr>
      </p:pic>
      <p:sp>
        <p:nvSpPr>
          <p:cNvPr id="10" name="TextBox 9">
            <a:extLst>
              <a:ext uri="{FF2B5EF4-FFF2-40B4-BE49-F238E27FC236}">
                <a16:creationId xmlns:a16="http://schemas.microsoft.com/office/drawing/2014/main" id="{B96AF1BE-9AC7-7ECC-C2F8-0AA4797B0C70}"/>
              </a:ext>
            </a:extLst>
          </p:cNvPr>
          <p:cNvSpPr txBox="1"/>
          <p:nvPr/>
        </p:nvSpPr>
        <p:spPr>
          <a:xfrm>
            <a:off x="6654741" y="2256512"/>
            <a:ext cx="3491263" cy="255680"/>
          </a:xfrm>
          <a:prstGeom prst="rect">
            <a:avLst/>
          </a:prstGeom>
          <a:solidFill>
            <a:schemeClr val="bg1">
              <a:lumMod val="75000"/>
            </a:schemeClr>
          </a:solidFill>
          <a:effectLst/>
        </p:spPr>
        <p:txBody>
          <a:bodyPr vert="horz" wrap="square"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Electric Variable Refrigerant Flow Heat Pumps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49D9623-D1AD-3A5A-F6BD-69E677A48FD7}"/>
              </a:ext>
            </a:extLst>
          </p:cNvPr>
          <p:cNvSpPr txBox="1"/>
          <p:nvPr/>
        </p:nvSpPr>
        <p:spPr>
          <a:xfrm>
            <a:off x="7387972" y="4477509"/>
            <a:ext cx="2080785" cy="255680"/>
          </a:xfrm>
          <a:prstGeom prst="rect">
            <a:avLst/>
          </a:prstGeom>
          <a:solidFill>
            <a:schemeClr val="tx1"/>
          </a:solidFill>
          <a:effectLst/>
        </p:spPr>
        <p:txBody>
          <a:bodyPr vert="horz" wrap="square"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Solar Photovoltaic System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CC1654D7-8370-FB37-EFC7-0CDA105AA297}"/>
              </a:ext>
            </a:extLst>
          </p:cNvPr>
          <p:cNvCxnSpPr>
            <a:cxnSpLocks/>
          </p:cNvCxnSpPr>
          <p:nvPr/>
        </p:nvCxnSpPr>
        <p:spPr>
          <a:xfrm flipH="1">
            <a:off x="9502192" y="2490040"/>
            <a:ext cx="618212" cy="498368"/>
          </a:xfrm>
          <a:prstGeom prst="line">
            <a:avLst/>
          </a:prstGeom>
          <a:ln w="5715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EC65A9-9448-6524-3672-A16A01C63DDB}"/>
              </a:ext>
            </a:extLst>
          </p:cNvPr>
          <p:cNvCxnSpPr>
            <a:cxnSpLocks/>
          </p:cNvCxnSpPr>
          <p:nvPr/>
        </p:nvCxnSpPr>
        <p:spPr>
          <a:xfrm flipH="1">
            <a:off x="9427726" y="4605349"/>
            <a:ext cx="659243" cy="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142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0A32-A16D-67F1-B545-6C355DC2A664}"/>
              </a:ext>
            </a:extLst>
          </p:cNvPr>
          <p:cNvSpPr>
            <a:spLocks noGrp="1"/>
          </p:cNvSpPr>
          <p:nvPr>
            <p:ph type="title"/>
          </p:nvPr>
        </p:nvSpPr>
        <p:spPr>
          <a:xfrm>
            <a:off x="217194" y="176599"/>
            <a:ext cx="11708106" cy="648901"/>
          </a:xfrm>
        </p:spPr>
        <p:txBody>
          <a:bodyPr/>
          <a:lstStyle/>
          <a:p>
            <a:r>
              <a:rPr lang="en-US" dirty="0"/>
              <a:t>Expected Benefits of California’s Climate Action Plan</a:t>
            </a:r>
          </a:p>
        </p:txBody>
      </p:sp>
      <p:sp>
        <p:nvSpPr>
          <p:cNvPr id="3" name="Content Placeholder 2">
            <a:extLst>
              <a:ext uri="{FF2B5EF4-FFF2-40B4-BE49-F238E27FC236}">
                <a16:creationId xmlns:a16="http://schemas.microsoft.com/office/drawing/2014/main" id="{3818FB84-8B86-B7F3-DE6B-D4DF47A7F8B7}"/>
              </a:ext>
            </a:extLst>
          </p:cNvPr>
          <p:cNvSpPr>
            <a:spLocks noGrp="1"/>
          </p:cNvSpPr>
          <p:nvPr>
            <p:ph sz="half" idx="1"/>
          </p:nvPr>
        </p:nvSpPr>
        <p:spPr>
          <a:xfrm>
            <a:off x="6412208" y="1904617"/>
            <a:ext cx="5316141" cy="3338715"/>
          </a:xfrm>
        </p:spPr>
        <p:txBody>
          <a:bodyPr>
            <a:normAutofit/>
          </a:bodyPr>
          <a:lstStyle/>
          <a:p>
            <a:r>
              <a:rPr lang="en-US" dirty="0"/>
              <a:t>How we design and construct our buildings will have a large impact on reducing GHG emissions and mitigating climate change</a:t>
            </a:r>
          </a:p>
          <a:p>
            <a:r>
              <a:rPr lang="en-US" dirty="0"/>
              <a:t>Not ‘tree-hugger’ fringe – it’s just how we build now</a:t>
            </a:r>
          </a:p>
        </p:txBody>
      </p:sp>
      <p:pic>
        <p:nvPicPr>
          <p:cNvPr id="4" name="Picture 3">
            <a:extLst>
              <a:ext uri="{FF2B5EF4-FFF2-40B4-BE49-F238E27FC236}">
                <a16:creationId xmlns:a16="http://schemas.microsoft.com/office/drawing/2014/main" id="{97D625A7-35C7-F721-F053-79D9EC3BC0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194" y="1118801"/>
            <a:ext cx="5562600" cy="5562600"/>
          </a:xfrm>
          <a:prstGeom prst="rect">
            <a:avLst/>
          </a:prstGeom>
          <a:noFill/>
          <a:ln>
            <a:noFill/>
          </a:ln>
        </p:spPr>
      </p:pic>
    </p:spTree>
    <p:extLst>
      <p:ext uri="{BB962C8B-B14F-4D97-AF65-F5344CB8AC3E}">
        <p14:creationId xmlns:p14="http://schemas.microsoft.com/office/powerpoint/2010/main" val="3108961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D3CE-34E1-53DD-7ECD-DDE1C98E5FE1}"/>
              </a:ext>
            </a:extLst>
          </p:cNvPr>
          <p:cNvSpPr>
            <a:spLocks noGrp="1"/>
          </p:cNvSpPr>
          <p:nvPr>
            <p:ph type="title"/>
          </p:nvPr>
        </p:nvSpPr>
        <p:spPr/>
        <p:txBody>
          <a:bodyPr/>
          <a:lstStyle/>
          <a:p>
            <a:r>
              <a:rPr lang="en-US" dirty="0">
                <a:solidFill>
                  <a:srgbClr val="E46C3E"/>
                </a:solidFill>
                <a:latin typeface="Arial"/>
                <a:cs typeface="Arial"/>
              </a:rPr>
              <a:t>Questions about Title 24?</a:t>
            </a:r>
            <a:endParaRPr lang="en-US" dirty="0">
              <a:solidFill>
                <a:srgbClr val="E46C3E"/>
              </a:solidFill>
            </a:endParaRPr>
          </a:p>
        </p:txBody>
      </p:sp>
      <p:sp>
        <p:nvSpPr>
          <p:cNvPr id="3" name="Content Placeholder 2">
            <a:extLst>
              <a:ext uri="{FF2B5EF4-FFF2-40B4-BE49-F238E27FC236}">
                <a16:creationId xmlns:a16="http://schemas.microsoft.com/office/drawing/2014/main" id="{C7AF711B-68C7-B84E-E73C-8A4DD556DCB4}"/>
              </a:ext>
            </a:extLst>
          </p:cNvPr>
          <p:cNvSpPr>
            <a:spLocks noGrp="1"/>
          </p:cNvSpPr>
          <p:nvPr>
            <p:ph sz="half" idx="1"/>
          </p:nvPr>
        </p:nvSpPr>
        <p:spPr>
          <a:xfrm>
            <a:off x="561110" y="1879508"/>
            <a:ext cx="5002306" cy="4003964"/>
          </a:xfrm>
        </p:spPr>
        <p:txBody>
          <a:bodyPr vert="horz" lIns="91440" tIns="45720" rIns="91440" bIns="45720" rtlCol="0" anchor="t">
            <a:normAutofit/>
          </a:bodyPr>
          <a:lstStyle/>
          <a:p>
            <a:pPr marL="0" indent="0">
              <a:buNone/>
            </a:pPr>
            <a:r>
              <a:rPr lang="en-US" sz="1800" dirty="0">
                <a:latin typeface="Arial"/>
                <a:cs typeface="Arial"/>
              </a:rPr>
              <a:t>Energy Code Coaches are local experts who can help answer your Title 24 questions. Coaches have decades of experience in green building and energy efficiency improvements. They can provide citations and offer advice for your project to help your plans and forms earn approval the first time. </a:t>
            </a:r>
          </a:p>
        </p:txBody>
      </p:sp>
      <p:grpSp>
        <p:nvGrpSpPr>
          <p:cNvPr id="4" name="Group 3">
            <a:extLst>
              <a:ext uri="{FF2B5EF4-FFF2-40B4-BE49-F238E27FC236}">
                <a16:creationId xmlns:a16="http://schemas.microsoft.com/office/drawing/2014/main" id="{B8DC3FC3-30DC-C94C-FE22-43FCEB190404}"/>
              </a:ext>
            </a:extLst>
          </p:cNvPr>
          <p:cNvGrpSpPr/>
          <p:nvPr/>
        </p:nvGrpSpPr>
        <p:grpSpPr>
          <a:xfrm>
            <a:off x="656881" y="4257365"/>
            <a:ext cx="2296743" cy="895449"/>
            <a:chOff x="3901888" y="5269006"/>
            <a:chExt cx="2610969" cy="1243852"/>
          </a:xfrm>
        </p:grpSpPr>
        <p:sp>
          <p:nvSpPr>
            <p:cNvPr id="5" name="Rectangle: Rounded Corners 4">
              <a:extLst>
                <a:ext uri="{FF2B5EF4-FFF2-40B4-BE49-F238E27FC236}">
                  <a16:creationId xmlns:a16="http://schemas.microsoft.com/office/drawing/2014/main" id="{75E0BA67-1A19-C29A-6163-C5D88B675542}"/>
                </a:ext>
              </a:extLst>
            </p:cNvPr>
            <p:cNvSpPr/>
            <p:nvPr/>
          </p:nvSpPr>
          <p:spPr>
            <a:xfrm>
              <a:off x="3901888" y="5269006"/>
              <a:ext cx="2610969" cy="1243852"/>
            </a:xfrm>
            <a:prstGeom prst="roundRect">
              <a:avLst/>
            </a:prstGeom>
            <a:solidFill>
              <a:srgbClr val="DA5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 name="TextBox 5">
              <a:extLst>
                <a:ext uri="{FF2B5EF4-FFF2-40B4-BE49-F238E27FC236}">
                  <a16:creationId xmlns:a16="http://schemas.microsoft.com/office/drawing/2014/main" id="{3DE247B0-4AEA-FB52-975B-7D3546B11E2A}"/>
                </a:ext>
              </a:extLst>
            </p:cNvPr>
            <p:cNvSpPr txBox="1"/>
            <p:nvPr/>
          </p:nvSpPr>
          <p:spPr>
            <a:xfrm>
              <a:off x="4040840" y="5441576"/>
              <a:ext cx="2339789" cy="7310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Arial"/>
                  <a:cs typeface="Arial"/>
                </a:rPr>
                <a:t>Online:</a:t>
              </a:r>
              <a:endParaRPr lang="en-US"/>
            </a:p>
            <a:p>
              <a:r>
                <a:rPr lang="en-US" b="1" dirty="0">
                  <a:solidFill>
                    <a:srgbClr val="FFFFFF"/>
                  </a:solidFill>
                  <a:latin typeface="Arial"/>
                  <a:cs typeface="Arial"/>
                </a:rPr>
                <a:t>3c-ren.org/codes</a:t>
              </a:r>
            </a:p>
          </p:txBody>
        </p:sp>
      </p:grpSp>
      <p:grpSp>
        <p:nvGrpSpPr>
          <p:cNvPr id="7" name="Group 6">
            <a:extLst>
              <a:ext uri="{FF2B5EF4-FFF2-40B4-BE49-F238E27FC236}">
                <a16:creationId xmlns:a16="http://schemas.microsoft.com/office/drawing/2014/main" id="{DAF3AC91-D3F4-83DA-3B58-A8170C0A5235}"/>
              </a:ext>
            </a:extLst>
          </p:cNvPr>
          <p:cNvGrpSpPr/>
          <p:nvPr/>
        </p:nvGrpSpPr>
        <p:grpSpPr>
          <a:xfrm>
            <a:off x="3063711" y="4257365"/>
            <a:ext cx="2257464" cy="895448"/>
            <a:chOff x="3901888" y="5269006"/>
            <a:chExt cx="2610969" cy="1243852"/>
          </a:xfrm>
        </p:grpSpPr>
        <p:sp>
          <p:nvSpPr>
            <p:cNvPr id="8" name="Rectangle: Rounded Corners 7">
              <a:extLst>
                <a:ext uri="{FF2B5EF4-FFF2-40B4-BE49-F238E27FC236}">
                  <a16:creationId xmlns:a16="http://schemas.microsoft.com/office/drawing/2014/main" id="{1B818DBA-6650-0E55-720A-5110039B0CF2}"/>
                </a:ext>
              </a:extLst>
            </p:cNvPr>
            <p:cNvSpPr/>
            <p:nvPr/>
          </p:nvSpPr>
          <p:spPr>
            <a:xfrm>
              <a:off x="3901888" y="5269006"/>
              <a:ext cx="2610969" cy="1243852"/>
            </a:xfrm>
            <a:prstGeom prst="roundRect">
              <a:avLst/>
            </a:prstGeom>
            <a:solidFill>
              <a:srgbClr val="DA5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9" name="TextBox 8">
              <a:extLst>
                <a:ext uri="{FF2B5EF4-FFF2-40B4-BE49-F238E27FC236}">
                  <a16:creationId xmlns:a16="http://schemas.microsoft.com/office/drawing/2014/main" id="{F90348CE-38D6-ABB5-D700-5A909BDFCA9C}"/>
                </a:ext>
              </a:extLst>
            </p:cNvPr>
            <p:cNvSpPr txBox="1"/>
            <p:nvPr/>
          </p:nvSpPr>
          <p:spPr>
            <a:xfrm>
              <a:off x="4040840" y="5441576"/>
              <a:ext cx="2339789" cy="7310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Arial"/>
                  <a:cs typeface="Arial"/>
                </a:rPr>
                <a:t>Call:</a:t>
              </a:r>
              <a:endParaRPr lang="en-US"/>
            </a:p>
            <a:p>
              <a:r>
                <a:rPr lang="en-US" b="1" dirty="0">
                  <a:solidFill>
                    <a:schemeClr val="bg1"/>
                  </a:solidFill>
                  <a:latin typeface="Arial"/>
                  <a:cs typeface="Arial"/>
                </a:rPr>
                <a:t>805.781.1201</a:t>
              </a:r>
              <a:endParaRPr lang="en-US" b="1" dirty="0">
                <a:solidFill>
                  <a:schemeClr val="bg1"/>
                </a:solidFill>
              </a:endParaRPr>
            </a:p>
          </p:txBody>
        </p:sp>
      </p:grpSp>
      <p:pic>
        <p:nvPicPr>
          <p:cNvPr id="12" name="Picture 11" descr="Text&#10;&#10;Description automatically generated with medium confidence">
            <a:extLst>
              <a:ext uri="{FF2B5EF4-FFF2-40B4-BE49-F238E27FC236}">
                <a16:creationId xmlns:a16="http://schemas.microsoft.com/office/drawing/2014/main" id="{1F717AFF-6808-E96A-8B03-10435AE8018A}"/>
              </a:ext>
            </a:extLst>
          </p:cNvPr>
          <p:cNvPicPr>
            <a:picLocks noChangeAspect="1"/>
          </p:cNvPicPr>
          <p:nvPr/>
        </p:nvPicPr>
        <p:blipFill>
          <a:blip r:embed="rId2"/>
          <a:stretch>
            <a:fillRect/>
          </a:stretch>
        </p:blipFill>
        <p:spPr>
          <a:xfrm>
            <a:off x="7040880" y="456248"/>
            <a:ext cx="2794000" cy="5945505"/>
          </a:xfrm>
          <a:prstGeom prst="rect">
            <a:avLst/>
          </a:prstGeom>
        </p:spPr>
      </p:pic>
      <p:pic>
        <p:nvPicPr>
          <p:cNvPr id="13" name="Picture 12">
            <a:extLst>
              <a:ext uri="{FF2B5EF4-FFF2-40B4-BE49-F238E27FC236}">
                <a16:creationId xmlns:a16="http://schemas.microsoft.com/office/drawing/2014/main" id="{75E2F60F-2BF0-DB9A-F333-9CD2427930F0}"/>
              </a:ext>
            </a:extLst>
          </p:cNvPr>
          <p:cNvPicPr>
            <a:picLocks noChangeAspect="1"/>
          </p:cNvPicPr>
          <p:nvPr/>
        </p:nvPicPr>
        <p:blipFill>
          <a:blip r:embed="rId3"/>
          <a:stretch>
            <a:fillRect/>
          </a:stretch>
        </p:blipFill>
        <p:spPr>
          <a:xfrm>
            <a:off x="8992552" y="455930"/>
            <a:ext cx="2924175" cy="5946140"/>
          </a:xfrm>
          <a:prstGeom prst="rect">
            <a:avLst/>
          </a:prstGeom>
        </p:spPr>
      </p:pic>
      <p:pic>
        <p:nvPicPr>
          <p:cNvPr id="1028" name="Picture 4" descr="In Balance Green Consulting | San Luis Obispo CA">
            <a:extLst>
              <a:ext uri="{FF2B5EF4-FFF2-40B4-BE49-F238E27FC236}">
                <a16:creationId xmlns:a16="http://schemas.microsoft.com/office/drawing/2014/main" id="{9E55BE51-8E83-5274-4C8F-7130A96A3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10" y="5317167"/>
            <a:ext cx="1381076" cy="138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51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B24E-40FC-42BC-7FD8-6C4C720E844D}"/>
              </a:ext>
            </a:extLst>
          </p:cNvPr>
          <p:cNvSpPr>
            <a:spLocks noGrp="1"/>
          </p:cNvSpPr>
          <p:nvPr>
            <p:ph type="title"/>
          </p:nvPr>
        </p:nvSpPr>
        <p:spPr/>
        <p:txBody>
          <a:bodyPr/>
          <a:lstStyle/>
          <a:p>
            <a:r>
              <a:rPr lang="en-US" dirty="0"/>
              <a:t>California</a:t>
            </a:r>
            <a:br>
              <a:rPr lang="en-US" dirty="0"/>
            </a:br>
            <a:r>
              <a:rPr lang="en-US" dirty="0"/>
              <a:t>Licensure &amp;</a:t>
            </a:r>
            <a:br>
              <a:rPr lang="en-US" dirty="0"/>
            </a:br>
            <a:r>
              <a:rPr lang="en-US" dirty="0"/>
              <a:t>AIA Learning Units</a:t>
            </a:r>
          </a:p>
        </p:txBody>
      </p:sp>
      <p:sp>
        <p:nvSpPr>
          <p:cNvPr id="3" name="Content Placeholder 2">
            <a:extLst>
              <a:ext uri="{FF2B5EF4-FFF2-40B4-BE49-F238E27FC236}">
                <a16:creationId xmlns:a16="http://schemas.microsoft.com/office/drawing/2014/main" id="{928DAD9E-70FE-08C2-AC63-10509A0C1767}"/>
              </a:ext>
            </a:extLst>
          </p:cNvPr>
          <p:cNvSpPr>
            <a:spLocks noGrp="1"/>
          </p:cNvSpPr>
          <p:nvPr>
            <p:ph idx="1"/>
          </p:nvPr>
        </p:nvSpPr>
        <p:spPr>
          <a:xfrm>
            <a:off x="3869268" y="864109"/>
            <a:ext cx="7315200" cy="3662398"/>
          </a:xfrm>
        </p:spPr>
        <p:txBody>
          <a:bodyPr/>
          <a:lstStyle/>
          <a:p>
            <a:r>
              <a:rPr lang="en-US" dirty="0"/>
              <a:t>Beginning in 2023 Licensed Architects are required by the State of California to take five (5) hours of Continuing Education (CE) coursework in Zero Net Carbon Design (ZNCD). </a:t>
            </a:r>
          </a:p>
          <a:p>
            <a:r>
              <a:rPr lang="en-US" dirty="0"/>
              <a:t>This course is designed to count towards CA’s ZNCD requirement </a:t>
            </a:r>
            <a:r>
              <a:rPr lang="en-US" b="1" u="sng" dirty="0"/>
              <a:t>as well as</a:t>
            </a:r>
            <a:r>
              <a:rPr lang="en-US" dirty="0"/>
              <a:t> AIA’s Health, Safety, Welfare (HSW) Learning Units.</a:t>
            </a:r>
          </a:p>
          <a:p>
            <a:r>
              <a:rPr lang="en-US" dirty="0"/>
              <a:t>The whole series provides</a:t>
            </a:r>
            <a:r>
              <a:rPr lang="en-US" b="1" dirty="0"/>
              <a:t> 5 AIA HSW / CA ZNCD </a:t>
            </a:r>
            <a:r>
              <a:rPr lang="en-US" dirty="0"/>
              <a:t>Learning Units</a:t>
            </a:r>
          </a:p>
          <a:p>
            <a:r>
              <a:rPr lang="en-US" dirty="0"/>
              <a:t>For more information see  </a:t>
            </a:r>
            <a:r>
              <a:rPr lang="en-US" dirty="0">
                <a:hlinkClick r:id="rId3"/>
              </a:rPr>
              <a:t>https://www.cab.ca.gov/docs/misc/ab1010_zncdce_faq.pdf</a:t>
            </a:r>
            <a:r>
              <a:rPr lang="en-US" dirty="0"/>
              <a:t> </a:t>
            </a:r>
          </a:p>
        </p:txBody>
      </p:sp>
      <p:pic>
        <p:nvPicPr>
          <p:cNvPr id="2050" name="Picture 2">
            <a:extLst>
              <a:ext uri="{FF2B5EF4-FFF2-40B4-BE49-F238E27FC236}">
                <a16:creationId xmlns:a16="http://schemas.microsoft.com/office/drawing/2014/main" id="{5371C821-9951-1EB4-2CF7-F0655BB62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875" y="4613148"/>
            <a:ext cx="33337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IA">
            <a:extLst>
              <a:ext uri="{FF2B5EF4-FFF2-40B4-BE49-F238E27FC236}">
                <a16:creationId xmlns:a16="http://schemas.microsoft.com/office/drawing/2014/main" id="{5C942E2A-A58A-17CE-B84B-A1AB6D7BA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232" y="4423838"/>
            <a:ext cx="3333750" cy="175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52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28D5-6365-5A85-26C4-8066B0D00C99}"/>
              </a:ext>
            </a:extLst>
          </p:cNvPr>
          <p:cNvSpPr>
            <a:spLocks noGrp="1"/>
          </p:cNvSpPr>
          <p:nvPr>
            <p:ph type="title"/>
          </p:nvPr>
        </p:nvSpPr>
        <p:spPr/>
        <p:txBody>
          <a:bodyPr/>
          <a:lstStyle/>
          <a:p>
            <a:r>
              <a:rPr lang="en-US" dirty="0"/>
              <a:t>Closing</a:t>
            </a:r>
          </a:p>
        </p:txBody>
      </p:sp>
      <p:sp>
        <p:nvSpPr>
          <p:cNvPr id="4" name="Content Placeholder 2">
            <a:extLst>
              <a:ext uri="{FF2B5EF4-FFF2-40B4-BE49-F238E27FC236}">
                <a16:creationId xmlns:a16="http://schemas.microsoft.com/office/drawing/2014/main" id="{563F14BD-D921-C2F4-3B26-FED196134C6E}"/>
              </a:ext>
            </a:extLst>
          </p:cNvPr>
          <p:cNvSpPr>
            <a:spLocks noGrp="1"/>
          </p:cNvSpPr>
          <p:nvPr>
            <p:ph sz="half" idx="1"/>
          </p:nvPr>
        </p:nvSpPr>
        <p:spPr>
          <a:xfrm>
            <a:off x="554037" y="1427162"/>
            <a:ext cx="11083925" cy="4003675"/>
          </a:xfrm>
        </p:spPr>
        <p:txBody>
          <a:bodyPr vert="horz" lIns="68580" tIns="34290" rIns="68580" bIns="34290" rtlCol="0" anchor="t">
            <a:noAutofit/>
          </a:bodyPr>
          <a:lstStyle/>
          <a:p>
            <a:pPr marL="170815" indent="-170815"/>
            <a:r>
              <a:rPr lang="en-US" sz="1800" dirty="0">
                <a:latin typeface="Arial"/>
                <a:cs typeface="Arial"/>
              </a:rPr>
              <a:t>Continuing Education Units Available</a:t>
            </a:r>
          </a:p>
          <a:p>
            <a:pPr marL="513715" lvl="1" indent="-170815"/>
            <a:r>
              <a:rPr lang="en-US" sz="1600" dirty="0">
                <a:latin typeface="Arial"/>
                <a:cs typeface="Arial"/>
              </a:rPr>
              <a:t>Contact itzel.ltorres@ventura.org for AIA</a:t>
            </a:r>
          </a:p>
          <a:p>
            <a:pPr marL="113665" indent="-170815"/>
            <a:r>
              <a:rPr lang="en-US" sz="1800" dirty="0">
                <a:latin typeface="Arial"/>
                <a:cs typeface="Arial"/>
              </a:rPr>
              <a:t>Coming to Your Inbox Soon!</a:t>
            </a:r>
            <a:endParaRPr lang="en-US" sz="1800" dirty="0"/>
          </a:p>
          <a:p>
            <a:pPr marL="513715" lvl="1" indent="-170815"/>
            <a:r>
              <a:rPr lang="en-US" sz="1600" dirty="0">
                <a:latin typeface="Arial"/>
                <a:cs typeface="Arial"/>
              </a:rPr>
              <a:t>Slides, Recording, Survey – Please Take It and Help Us Out!</a:t>
            </a:r>
          </a:p>
          <a:p>
            <a:pPr marL="170815" indent="-170815"/>
            <a:r>
              <a:rPr lang="en-US" sz="1800" dirty="0">
                <a:latin typeface="Arial"/>
                <a:cs typeface="Arial"/>
              </a:rPr>
              <a:t>Upcoming Courses</a:t>
            </a:r>
          </a:p>
          <a:p>
            <a:pPr marL="570865" lvl="1"/>
            <a:r>
              <a:rPr lang="en-US" sz="1600" u="sng" dirty="0">
                <a:solidFill>
                  <a:srgbClr val="DA5F27"/>
                </a:solidFill>
                <a:latin typeface="Arial"/>
                <a:cs typeface="Arial"/>
                <a:hlinkClick r:id="rId2"/>
              </a:rPr>
              <a:t>1/9: Heat Pumps for Heating &amp; Cooling – Part 2: All-Electric Design &amp; Construction</a:t>
            </a:r>
            <a:endParaRPr lang="en-US" sz="1600" u="sng" dirty="0">
              <a:solidFill>
                <a:srgbClr val="DA5F27"/>
              </a:solidFill>
              <a:latin typeface="Arial"/>
              <a:cs typeface="Arial"/>
            </a:endParaRPr>
          </a:p>
          <a:p>
            <a:pPr marL="570865" lvl="1"/>
            <a:r>
              <a:rPr lang="en-US" sz="1600" u="sng" dirty="0">
                <a:solidFill>
                  <a:srgbClr val="DA5F27"/>
                </a:solidFill>
                <a:latin typeface="Arial"/>
                <a:cs typeface="Arial"/>
                <a:hlinkClick r:id="rId3"/>
              </a:rPr>
              <a:t>1/16: Certified Passive House Designer/Consultant (CPHD) Pacific Winter Hybrid Cohort</a:t>
            </a:r>
            <a:endParaRPr lang="en-US" sz="1600" u="sng" dirty="0">
              <a:solidFill>
                <a:srgbClr val="DA5F27"/>
              </a:solidFill>
              <a:latin typeface="Arial"/>
              <a:cs typeface="Arial"/>
            </a:endParaRPr>
          </a:p>
          <a:p>
            <a:pPr marL="570865" lvl="1"/>
            <a:r>
              <a:rPr lang="en-US" sz="1600" u="sng" dirty="0">
                <a:solidFill>
                  <a:srgbClr val="DA5F27"/>
                </a:solidFill>
                <a:latin typeface="Arial"/>
                <a:cs typeface="Arial"/>
                <a:hlinkClick r:id="rId4"/>
              </a:rPr>
              <a:t>1/16: Domestic Hot Water – Part 3: All-Electric Design &amp; Construction</a:t>
            </a:r>
            <a:endParaRPr lang="en-US" sz="1600" u="sng" dirty="0">
              <a:solidFill>
                <a:srgbClr val="DA5F27"/>
              </a:solidFill>
              <a:latin typeface="Arial"/>
              <a:cs typeface="Arial"/>
            </a:endParaRPr>
          </a:p>
          <a:p>
            <a:pPr marL="570865" lvl="1"/>
            <a:r>
              <a:rPr lang="en-US" sz="1600" u="sng" dirty="0">
                <a:solidFill>
                  <a:srgbClr val="DA5F27"/>
                </a:solidFill>
                <a:latin typeface="Arial"/>
                <a:cs typeface="Arial"/>
                <a:hlinkClick r:id="rId5"/>
              </a:rPr>
              <a:t>1/22: Introduction to the Energy Code</a:t>
            </a:r>
            <a:endParaRPr lang="en-US" sz="1600" u="sng" dirty="0">
              <a:solidFill>
                <a:srgbClr val="DA5F27"/>
              </a:solidFill>
              <a:latin typeface="Arial"/>
              <a:cs typeface="Arial"/>
            </a:endParaRPr>
          </a:p>
          <a:p>
            <a:pPr marL="570865" lvl="1"/>
            <a:r>
              <a:rPr lang="en-US" sz="1600" u="sng" dirty="0">
                <a:solidFill>
                  <a:srgbClr val="DA5F27"/>
                </a:solidFill>
                <a:latin typeface="Arial"/>
                <a:cs typeface="Arial"/>
                <a:hlinkClick r:id="rId6"/>
              </a:rPr>
              <a:t>1/23: Ventilation &amp; HRV – Part 4: All-Electric Design &amp; Construction</a:t>
            </a:r>
            <a:endParaRPr lang="en-US" sz="1600" u="sng" dirty="0">
              <a:solidFill>
                <a:srgbClr val="DA5F27"/>
              </a:solidFill>
              <a:latin typeface="Arial"/>
              <a:cs typeface="Arial"/>
            </a:endParaRPr>
          </a:p>
          <a:p>
            <a:pPr marL="570865" lvl="1"/>
            <a:r>
              <a:rPr lang="en-US" sz="1600" u="sng" dirty="0">
                <a:solidFill>
                  <a:srgbClr val="DA5F27"/>
                </a:solidFill>
                <a:latin typeface="Arial"/>
                <a:cs typeface="Arial"/>
                <a:hlinkClick r:id="rId7"/>
              </a:rPr>
              <a:t>1/30: Appliances &amp; Energy Storage – Part 5: All-Electric Design &amp; Construction Series</a:t>
            </a:r>
            <a:endParaRPr lang="en-US" sz="1600" u="sng" dirty="0">
              <a:solidFill>
                <a:srgbClr val="DA5F27"/>
              </a:solidFill>
              <a:latin typeface="Arial"/>
              <a:cs typeface="Arial"/>
            </a:endParaRPr>
          </a:p>
          <a:p>
            <a:pPr marL="570865" lvl="1"/>
            <a:r>
              <a:rPr lang="en-US" sz="1600" u="sng" dirty="0">
                <a:solidFill>
                  <a:srgbClr val="DA5F27"/>
                </a:solidFill>
                <a:latin typeface="Arial"/>
                <a:cs typeface="Arial"/>
                <a:hlinkClick r:id="rId8"/>
              </a:rPr>
              <a:t>2/6: Home Electrification Contractor Boot Camp</a:t>
            </a:r>
            <a:endParaRPr lang="en-US" sz="1600" u="sng" dirty="0">
              <a:solidFill>
                <a:srgbClr val="DA5F27"/>
              </a:solidFill>
              <a:latin typeface="Arial"/>
              <a:cs typeface="Arial"/>
            </a:endParaRPr>
          </a:p>
          <a:p>
            <a:pPr marL="170815" indent="-170815"/>
            <a:r>
              <a:rPr lang="en-US" sz="1600" dirty="0">
                <a:latin typeface="Arial"/>
                <a:cs typeface="Arial"/>
              </a:rPr>
              <a:t>For more information about upcoming events please visit: </a:t>
            </a:r>
            <a:r>
              <a:rPr lang="en-US" sz="1600" dirty="0">
                <a:latin typeface="Arial"/>
                <a:cs typeface="Arial"/>
                <a:hlinkClick r:id="rId9"/>
              </a:rPr>
              <a:t>https://www.3c-ren.org/events</a:t>
            </a:r>
            <a:endParaRPr lang="en-US" sz="1600" dirty="0"/>
          </a:p>
          <a:p>
            <a:pPr marL="0" indent="0">
              <a:buNone/>
            </a:pPr>
            <a:endParaRPr lang="en-US" sz="1600" dirty="0">
              <a:latin typeface="Arial"/>
              <a:cs typeface="Arial"/>
            </a:endParaRPr>
          </a:p>
          <a:p>
            <a:pPr marL="0" indent="0">
              <a:buNone/>
            </a:pPr>
            <a:endParaRPr lang="en-US" sz="1800" dirty="0">
              <a:latin typeface="Arial"/>
              <a:cs typeface="Arial"/>
            </a:endParaRPr>
          </a:p>
          <a:p>
            <a:pPr marL="170815" indent="-170815"/>
            <a:endParaRPr lang="en-US" sz="1800" dirty="0">
              <a:latin typeface="Arial"/>
              <a:cs typeface="Arial"/>
            </a:endParaRPr>
          </a:p>
          <a:p>
            <a:pPr marL="170815" indent="-170815"/>
            <a:endParaRPr lang="en-US" sz="1800" dirty="0">
              <a:latin typeface="Arial"/>
              <a:cs typeface="Arial"/>
            </a:endParaRPr>
          </a:p>
          <a:p>
            <a:pPr marL="170815" indent="-170815"/>
            <a:endParaRPr lang="en-US" sz="1800" dirty="0">
              <a:latin typeface="Arial"/>
              <a:cs typeface="Arial"/>
            </a:endParaRPr>
          </a:p>
          <a:p>
            <a:pPr marL="170815" indent="-170815"/>
            <a:endParaRPr lang="en-US" sz="1800" dirty="0">
              <a:latin typeface="Arial"/>
              <a:cs typeface="Arial"/>
            </a:endParaRPr>
          </a:p>
          <a:p>
            <a:pPr marL="170815" indent="-170815"/>
            <a:endParaRPr lang="en-US" sz="1800" dirty="0">
              <a:latin typeface="Arial"/>
              <a:cs typeface="Arial"/>
            </a:endParaRPr>
          </a:p>
        </p:txBody>
      </p:sp>
    </p:spTree>
    <p:extLst>
      <p:ext uri="{BB962C8B-B14F-4D97-AF65-F5344CB8AC3E}">
        <p14:creationId xmlns:p14="http://schemas.microsoft.com/office/powerpoint/2010/main" val="443581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7D17B3FA-367C-C14A-91AC-5CF759BAE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3953"/>
          <a:stretch/>
        </p:blipFill>
        <p:spPr>
          <a:xfrm>
            <a:off x="8409056" y="4557995"/>
            <a:ext cx="3702222" cy="2045723"/>
          </a:xfrm>
          <a:prstGeom prst="rect">
            <a:avLst/>
          </a:prstGeom>
        </p:spPr>
      </p:pic>
      <p:pic>
        <p:nvPicPr>
          <p:cNvPr id="6" name="Picture 5">
            <a:extLst>
              <a:ext uri="{FF2B5EF4-FFF2-40B4-BE49-F238E27FC236}">
                <a16:creationId xmlns:a16="http://schemas.microsoft.com/office/drawing/2014/main" id="{EE370AAE-AB4E-0741-9733-C1E3E1ABEC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448" r="-6827"/>
          <a:stretch/>
        </p:blipFill>
        <p:spPr>
          <a:xfrm>
            <a:off x="-15406" y="0"/>
            <a:ext cx="8696831" cy="6480980"/>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3C2F25C2-A25B-564D-9E46-428B38E3FC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3953"/>
          <a:stretch/>
        </p:blipFill>
        <p:spPr>
          <a:xfrm>
            <a:off x="8395197" y="4689539"/>
            <a:ext cx="3702222" cy="2045723"/>
          </a:xfrm>
          <a:prstGeom prst="rect">
            <a:avLst/>
          </a:prstGeom>
        </p:spPr>
      </p:pic>
      <p:sp>
        <p:nvSpPr>
          <p:cNvPr id="8" name="Title 3">
            <a:extLst>
              <a:ext uri="{FF2B5EF4-FFF2-40B4-BE49-F238E27FC236}">
                <a16:creationId xmlns:a16="http://schemas.microsoft.com/office/drawing/2014/main" id="{37CA98B0-1190-3149-9CA6-4ABBF3F40A9F}"/>
              </a:ext>
            </a:extLst>
          </p:cNvPr>
          <p:cNvSpPr txBox="1">
            <a:spLocks/>
          </p:cNvSpPr>
          <p:nvPr/>
        </p:nvSpPr>
        <p:spPr>
          <a:xfrm>
            <a:off x="8639860" y="966898"/>
            <a:ext cx="3018933" cy="3383429"/>
          </a:xfrm>
          <a:prstGeom prst="rect">
            <a:avLst/>
          </a:prstGeom>
        </p:spPr>
        <p:txBody>
          <a:bodyPr anchor="t"/>
          <a:lstStyle>
            <a:lvl1pPr algn="l" defTabSz="457200" rtl="0" eaLnBrk="1" latinLnBrk="0" hangingPunct="1">
              <a:spcBef>
                <a:spcPct val="0"/>
              </a:spcBef>
              <a:buNone/>
              <a:defRPr sz="3600" b="1" i="0" kern="1200">
                <a:solidFill>
                  <a:srgbClr val="475880"/>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t>Thank you!</a:t>
            </a:r>
          </a:p>
          <a:p>
            <a:endParaRPr lang="en-US" sz="2800" b="0">
              <a:solidFill>
                <a:srgbClr val="777779"/>
              </a:solidFill>
            </a:endParaRPr>
          </a:p>
          <a:p>
            <a:r>
              <a:rPr lang="en-US" sz="2800" b="0">
                <a:solidFill>
                  <a:schemeClr val="tx1">
                    <a:lumMod val="75000"/>
                    <a:lumOff val="25000"/>
                  </a:schemeClr>
                </a:solidFill>
              </a:rPr>
              <a:t>For more info: </a:t>
            </a:r>
          </a:p>
          <a:p>
            <a:r>
              <a:rPr lang="en-US" sz="2800" b="0">
                <a:solidFill>
                  <a:schemeClr val="tx1">
                    <a:lumMod val="75000"/>
                    <a:lumOff val="25000"/>
                  </a:schemeClr>
                </a:solidFill>
                <a:latin typeface="Arial"/>
                <a:cs typeface="Arial"/>
              </a:rPr>
              <a:t>3c-ren.org</a:t>
            </a:r>
          </a:p>
          <a:p>
            <a:endParaRPr lang="en-US" sz="2800" b="0">
              <a:solidFill>
                <a:schemeClr val="tx1">
                  <a:lumMod val="75000"/>
                  <a:lumOff val="25000"/>
                </a:schemeClr>
              </a:solidFill>
            </a:endParaRPr>
          </a:p>
          <a:p>
            <a:r>
              <a:rPr lang="en-US" sz="2800" b="0">
                <a:solidFill>
                  <a:schemeClr val="tx1">
                    <a:lumMod val="75000"/>
                    <a:lumOff val="25000"/>
                  </a:schemeClr>
                </a:solidFill>
                <a:latin typeface="Arial"/>
                <a:cs typeface="Arial"/>
              </a:rPr>
              <a:t>For questions: </a:t>
            </a:r>
            <a:endParaRPr lang="en-US" sz="2800" b="0">
              <a:solidFill>
                <a:schemeClr val="tx1">
                  <a:lumMod val="75000"/>
                  <a:lumOff val="25000"/>
                </a:schemeClr>
              </a:solidFill>
            </a:endParaRPr>
          </a:p>
          <a:p>
            <a:r>
              <a:rPr lang="en-US" sz="2800" b="0">
                <a:solidFill>
                  <a:schemeClr val="tx1">
                    <a:lumMod val="75000"/>
                    <a:lumOff val="25000"/>
                  </a:schemeClr>
                </a:solidFill>
              </a:rPr>
              <a:t>info@3c-ren.org</a:t>
            </a:r>
          </a:p>
        </p:txBody>
      </p:sp>
    </p:spTree>
    <p:extLst>
      <p:ext uri="{BB962C8B-B14F-4D97-AF65-F5344CB8AC3E}">
        <p14:creationId xmlns:p14="http://schemas.microsoft.com/office/powerpoint/2010/main" val="2566535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ED20C-CE9F-42DB-19DD-FCF52C57A4BE}"/>
              </a:ext>
            </a:extLst>
          </p:cNvPr>
          <p:cNvSpPr>
            <a:spLocks noGrp="1"/>
          </p:cNvSpPr>
          <p:nvPr>
            <p:ph type="title"/>
          </p:nvPr>
        </p:nvSpPr>
        <p:spPr>
          <a:xfrm>
            <a:off x="252919" y="1875098"/>
            <a:ext cx="2947482" cy="1866185"/>
          </a:xfrm>
        </p:spPr>
        <p:txBody>
          <a:bodyPr/>
          <a:lstStyle/>
          <a:p>
            <a:r>
              <a:rPr lang="en-US" dirty="0"/>
              <a:t>Series Outline</a:t>
            </a:r>
          </a:p>
        </p:txBody>
      </p:sp>
      <p:sp>
        <p:nvSpPr>
          <p:cNvPr id="3" name="Content Placeholder 2">
            <a:extLst>
              <a:ext uri="{FF2B5EF4-FFF2-40B4-BE49-F238E27FC236}">
                <a16:creationId xmlns:a16="http://schemas.microsoft.com/office/drawing/2014/main" id="{5C9928CA-74AD-80CD-1CA2-C2451BC41B4A}"/>
              </a:ext>
            </a:extLst>
          </p:cNvPr>
          <p:cNvSpPr>
            <a:spLocks noGrp="1"/>
          </p:cNvSpPr>
          <p:nvPr>
            <p:ph idx="1"/>
          </p:nvPr>
        </p:nvSpPr>
        <p:spPr>
          <a:xfrm>
            <a:off x="3717949" y="3680749"/>
            <a:ext cx="8221132" cy="2617445"/>
          </a:xfrm>
        </p:spPr>
        <p:txBody>
          <a:bodyPr>
            <a:normAutofit/>
          </a:bodyPr>
          <a:lstStyle/>
          <a:p>
            <a:pPr marL="617220" marR="0" indent="-342900">
              <a:spcBef>
                <a:spcPts val="0"/>
              </a:spcBef>
              <a:spcAft>
                <a:spcPts val="0"/>
              </a:spcAft>
              <a:buFont typeface="+mj-lt"/>
              <a:buAutoNum type="arabicPeriod"/>
            </a:pPr>
            <a:r>
              <a:rPr lang="en-US" sz="28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Overview: Carbon Reduction through Building Electrification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617220" marR="0" indent="-342900">
              <a:spcBef>
                <a:spcPts val="0"/>
              </a:spcBef>
              <a:spcAft>
                <a:spcPts val="0"/>
              </a:spcAft>
              <a:buFont typeface="+mj-lt"/>
              <a:buAutoNum type="arabicPeriod"/>
            </a:pPr>
            <a:r>
              <a:rPr lang="en-US" sz="28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ZNCD for Heat Pumps for heating and cooling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617220" marR="0" indent="-342900">
              <a:spcBef>
                <a:spcPts val="0"/>
              </a:spcBef>
              <a:spcAft>
                <a:spcPts val="0"/>
              </a:spcAft>
              <a:buFont typeface="+mj-lt"/>
              <a:buAutoNum type="arabicPeriod"/>
            </a:pPr>
            <a:r>
              <a:rPr lang="en-US" sz="28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ZNCD for Domestic Hot Water</a:t>
            </a:r>
          </a:p>
          <a:p>
            <a:pPr marL="617220" marR="0" indent="-342900">
              <a:spcBef>
                <a:spcPts val="0"/>
              </a:spcBef>
              <a:spcAft>
                <a:spcPts val="0"/>
              </a:spcAft>
              <a:buFont typeface="+mj-lt"/>
              <a:buAutoNum type="arabicPeriod"/>
            </a:pPr>
            <a:r>
              <a:rPr lang="en-US" sz="28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ZNCD for Ventilation and HRV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617220" marR="0" indent="-342900">
              <a:spcBef>
                <a:spcPts val="0"/>
              </a:spcBef>
              <a:spcAft>
                <a:spcPts val="0"/>
              </a:spcAft>
              <a:buFont typeface="+mj-lt"/>
              <a:buAutoNum type="arabicPeriod"/>
            </a:pPr>
            <a:r>
              <a:rPr lang="en-US" sz="2800"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ZNCD for Appliances &amp; Energy Storage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9E09B4A-859C-BAD2-1908-EAF6AA1E6F04}"/>
              </a:ext>
            </a:extLst>
          </p:cNvPr>
          <p:cNvGrpSpPr/>
          <p:nvPr/>
        </p:nvGrpSpPr>
        <p:grpSpPr>
          <a:xfrm>
            <a:off x="5143202" y="554066"/>
            <a:ext cx="5111115" cy="2870362"/>
            <a:chOff x="2905125" y="1638300"/>
            <a:chExt cx="6381750" cy="3583940"/>
          </a:xfrm>
        </p:grpSpPr>
        <p:pic>
          <p:nvPicPr>
            <p:cNvPr id="5" name="Picture 4">
              <a:extLst>
                <a:ext uri="{FF2B5EF4-FFF2-40B4-BE49-F238E27FC236}">
                  <a16:creationId xmlns:a16="http://schemas.microsoft.com/office/drawing/2014/main" id="{FAA098DA-2A4F-9217-D4EC-9AD60FF84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25" y="1638300"/>
              <a:ext cx="6381750" cy="3581400"/>
            </a:xfrm>
            <a:prstGeom prst="rect">
              <a:avLst/>
            </a:prstGeom>
          </p:spPr>
        </p:pic>
        <p:sp>
          <p:nvSpPr>
            <p:cNvPr id="6" name="Rectangle 5">
              <a:extLst>
                <a:ext uri="{FF2B5EF4-FFF2-40B4-BE49-F238E27FC236}">
                  <a16:creationId xmlns:a16="http://schemas.microsoft.com/office/drawing/2014/main" id="{6BBBAFBE-8740-F49D-EF50-82614D26E81F}"/>
                </a:ext>
              </a:extLst>
            </p:cNvPr>
            <p:cNvSpPr/>
            <p:nvPr/>
          </p:nvSpPr>
          <p:spPr>
            <a:xfrm>
              <a:off x="3022600" y="5019040"/>
              <a:ext cx="2072640" cy="203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pic>
        <p:nvPicPr>
          <p:cNvPr id="9" name="Picture 8">
            <a:extLst>
              <a:ext uri="{FF2B5EF4-FFF2-40B4-BE49-F238E27FC236}">
                <a16:creationId xmlns:a16="http://schemas.microsoft.com/office/drawing/2014/main" id="{AAC57C57-1B0C-EA28-F7EC-A27DB05F5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465" y="539014"/>
            <a:ext cx="2138690" cy="2926629"/>
          </a:xfrm>
          <a:prstGeom prst="rect">
            <a:avLst/>
          </a:prstGeom>
        </p:spPr>
      </p:pic>
    </p:spTree>
    <p:extLst>
      <p:ext uri="{BB962C8B-B14F-4D97-AF65-F5344CB8AC3E}">
        <p14:creationId xmlns:p14="http://schemas.microsoft.com/office/powerpoint/2010/main" val="2922749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7FA60-CD75-C3EE-6364-5A9E60B0193E}"/>
              </a:ext>
            </a:extLst>
          </p:cNvPr>
          <p:cNvSpPr>
            <a:spLocks noGrp="1"/>
          </p:cNvSpPr>
          <p:nvPr>
            <p:ph type="title"/>
          </p:nvPr>
        </p:nvSpPr>
        <p:spPr>
          <a:xfrm>
            <a:off x="693175" y="243711"/>
            <a:ext cx="10515600" cy="716871"/>
          </a:xfrm>
        </p:spPr>
        <p:txBody>
          <a:bodyPr/>
          <a:lstStyle/>
          <a:p>
            <a:r>
              <a:rPr lang="en-US" sz="3200" dirty="0"/>
              <a:t>Today’s Learning Objectives</a:t>
            </a:r>
          </a:p>
        </p:txBody>
      </p:sp>
      <p:sp>
        <p:nvSpPr>
          <p:cNvPr id="4" name="Content Placeholder 2">
            <a:extLst>
              <a:ext uri="{FF2B5EF4-FFF2-40B4-BE49-F238E27FC236}">
                <a16:creationId xmlns:a16="http://schemas.microsoft.com/office/drawing/2014/main" id="{2CD1D03E-0D7C-D177-92BB-9352DBF3E834}"/>
              </a:ext>
            </a:extLst>
          </p:cNvPr>
          <p:cNvSpPr txBox="1">
            <a:spLocks/>
          </p:cNvSpPr>
          <p:nvPr/>
        </p:nvSpPr>
        <p:spPr>
          <a:xfrm>
            <a:off x="693175" y="1191403"/>
            <a:ext cx="10175517" cy="3078758"/>
          </a:xfrm>
          <a:prstGeom prst="rect">
            <a:avLst/>
          </a:prstGeom>
        </p:spPr>
        <p:txBody>
          <a:bodyPr>
            <a:noAutofit/>
          </a:bodyPr>
          <a:lstStyle>
            <a:lvl1pPr marL="342900" indent="-342900" algn="l" defTabSz="457200" rtl="0" eaLnBrk="1" latinLnBrk="0" hangingPunct="1">
              <a:spcBef>
                <a:spcPts val="1000"/>
              </a:spcBef>
              <a:spcAft>
                <a:spcPts val="0"/>
              </a:spcAft>
              <a:buClr>
                <a:schemeClr val="accent3"/>
              </a:buClr>
              <a:buSzPct val="80000"/>
              <a:buFont typeface="Wingdings" pitchFamily="2" charset="2"/>
              <a:buChar char="§"/>
              <a:defRPr sz="2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3"/>
              </a:buClr>
              <a:buSzPct val="80000"/>
              <a:buFont typeface="Wingdings" pitchFamily="2" charset="2"/>
              <a:buChar char="§"/>
              <a:defRPr sz="24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3"/>
              </a:buClr>
              <a:buSzPct val="80000"/>
              <a:buFont typeface="Wingdings" pitchFamily="2" charset="2"/>
              <a:buChar char="§"/>
              <a:defRPr sz="20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3"/>
              </a:buClr>
              <a:buSzPct val="80000"/>
              <a:buFont typeface="Wingdings" pitchFamily="2"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1400" dirty="0"/>
          </a:p>
          <a:p>
            <a:pPr marR="0" lvl="0">
              <a:lnSpc>
                <a:spcPct val="115000"/>
              </a:lnSpc>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Learn the ‘why’ behind California’s shift to building electrification and the link to Zero Net Carbon Design</a:t>
            </a:r>
          </a:p>
          <a:p>
            <a:pPr marR="0" lvl="0">
              <a:lnSpc>
                <a:spcPct val="115000"/>
              </a:lnSpc>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Learn the pros and cons of various products to help in selecting appropriate systems that meet electrification and carbon-reduction goals</a:t>
            </a:r>
          </a:p>
          <a:p>
            <a:pPr marR="0" lvl="0">
              <a:lnSpc>
                <a:spcPct val="115000"/>
              </a:lnSpc>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Learn critical installation details such as dimensions and venting to call out in plans and/or identify early in construction</a:t>
            </a:r>
          </a:p>
          <a:p>
            <a:pPr marR="0" lvl="0">
              <a:lnSpc>
                <a:spcPct val="115000"/>
              </a:lnSpc>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Understand the local market for specific all-electric/ZNCD equipment, including cost, availability and lead times.</a:t>
            </a:r>
          </a:p>
          <a:p>
            <a:pPr marL="0" indent="0">
              <a:buFont typeface="Wingdings" pitchFamily="2" charset="2"/>
              <a:buNone/>
            </a:pPr>
            <a:endParaRPr lang="en-US" sz="2000" b="1" dirty="0"/>
          </a:p>
        </p:txBody>
      </p:sp>
      <p:sp>
        <p:nvSpPr>
          <p:cNvPr id="5" name="TextBox 4">
            <a:extLst>
              <a:ext uri="{FF2B5EF4-FFF2-40B4-BE49-F238E27FC236}">
                <a16:creationId xmlns:a16="http://schemas.microsoft.com/office/drawing/2014/main" id="{198B37EE-192F-972B-B92F-43914E4B56E6}"/>
              </a:ext>
            </a:extLst>
          </p:cNvPr>
          <p:cNvSpPr txBox="1"/>
          <p:nvPr/>
        </p:nvSpPr>
        <p:spPr>
          <a:xfrm>
            <a:off x="755319" y="4619863"/>
            <a:ext cx="6094520" cy="1257154"/>
          </a:xfrm>
          <a:prstGeom prst="rect">
            <a:avLst/>
          </a:prstGeom>
        </p:spPr>
        <p:txBody>
          <a:bodyPr>
            <a:normAutofit/>
          </a:bodyPr>
          <a:lstStyle>
            <a:defPPr>
              <a:defRPr lang="en-US"/>
            </a:defPPr>
            <a:lvl1pPr marL="342900" marR="0" lvl="0" indent="-342900" fontAlgn="auto">
              <a:lnSpc>
                <a:spcPct val="100000"/>
              </a:lnSpc>
              <a:spcBef>
                <a:spcPts val="1000"/>
              </a:spcBef>
              <a:spcAft>
                <a:spcPts val="0"/>
              </a:spcAft>
              <a:buClr>
                <a:srgbClr val="F26E2B"/>
              </a:buClr>
              <a:buSzPct val="80000"/>
              <a:buFont typeface="Wingdings" pitchFamily="2" charset="2"/>
              <a:buChar char="§"/>
              <a:tabLst/>
              <a:defRPr kumimoji="0" sz="1400" b="0" i="0" u="none" strike="noStrike" cap="none" spc="0" normalizeH="0" baseline="0">
                <a:ln>
                  <a:noFill/>
                </a:ln>
                <a:solidFill>
                  <a:srgbClr val="000000">
                    <a:lumMod val="75000"/>
                    <a:lumOff val="25000"/>
                  </a:srgbClr>
                </a:solidFill>
                <a:effectLst/>
                <a:uLnTx/>
                <a:uFillTx/>
                <a:latin typeface="Arial" panose="020B0604020202020204" pitchFamily="34" charset="0"/>
                <a:cs typeface="Arial" panose="020B0604020202020204" pitchFamily="34" charset="0"/>
              </a:defRPr>
            </a:lvl1pPr>
            <a:lvl2pPr marL="742950" indent="-285750">
              <a:spcBef>
                <a:spcPts val="1000"/>
              </a:spcBef>
              <a:spcAft>
                <a:spcPts val="0"/>
              </a:spcAft>
              <a:buClr>
                <a:schemeClr val="accent3"/>
              </a:buClr>
              <a:buSzPct val="80000"/>
              <a:buFont typeface="Wingdings" pitchFamily="2" charset="2"/>
              <a:buChar char="§"/>
              <a:defRPr sz="2400" b="0" i="0">
                <a:solidFill>
                  <a:schemeClr val="tx1">
                    <a:lumMod val="75000"/>
                    <a:lumOff val="25000"/>
                  </a:schemeClr>
                </a:solidFill>
                <a:latin typeface="Arial" panose="020B0604020202020204" pitchFamily="34" charset="0"/>
                <a:cs typeface="Arial" panose="020B0604020202020204" pitchFamily="34" charset="0"/>
              </a:defRPr>
            </a:lvl2pPr>
            <a:lvl3pPr marL="1143000" indent="-228600">
              <a:spcBef>
                <a:spcPts val="1000"/>
              </a:spcBef>
              <a:spcAft>
                <a:spcPts val="0"/>
              </a:spcAft>
              <a:buClr>
                <a:schemeClr val="accent3"/>
              </a:buClr>
              <a:buSzPct val="80000"/>
              <a:buFont typeface="Wingdings" pitchFamily="2" charset="2"/>
              <a:buChar char="§"/>
              <a:defRPr sz="2000" b="0" i="0">
                <a:solidFill>
                  <a:schemeClr val="tx1">
                    <a:lumMod val="75000"/>
                    <a:lumOff val="25000"/>
                  </a:schemeClr>
                </a:solidFill>
                <a:latin typeface="Arial" panose="020B0604020202020204" pitchFamily="34" charset="0"/>
                <a:cs typeface="Arial" panose="020B0604020202020204" pitchFamily="34" charset="0"/>
              </a:defRPr>
            </a:lvl3pPr>
            <a:lvl4pPr marL="1600200" indent="-228600">
              <a:spcBef>
                <a:spcPts val="1000"/>
              </a:spcBef>
              <a:spcAft>
                <a:spcPts val="0"/>
              </a:spcAft>
              <a:buClr>
                <a:schemeClr val="accent3"/>
              </a:buClr>
              <a:buSzPct val="80000"/>
              <a:buFont typeface="Wingdings" pitchFamily="2" charset="2"/>
              <a:buChar char="§"/>
              <a:defRPr b="0" i="0">
                <a:solidFill>
                  <a:schemeClr val="tx1">
                    <a:lumMod val="75000"/>
                    <a:lumOff val="25000"/>
                  </a:schemeClr>
                </a:solidFill>
                <a:latin typeface="Arial" panose="020B0604020202020204" pitchFamily="34" charset="0"/>
                <a:cs typeface="Arial" panose="020B0604020202020204" pitchFamily="34" charset="0"/>
              </a:defRPr>
            </a:lvl4pPr>
            <a:lvl5pPr marL="2057400" indent="-228600">
              <a:spcBef>
                <a:spcPts val="1000"/>
              </a:spcBef>
              <a:spcAft>
                <a:spcPts val="0"/>
              </a:spcAft>
              <a:buClr>
                <a:schemeClr val="accent3"/>
              </a:buClr>
              <a:buSzPct val="80000"/>
              <a:buFont typeface="Wingdings" pitchFamily="2" charset="2"/>
              <a:buChar char="§"/>
              <a:defRPr b="0" i="0">
                <a:solidFill>
                  <a:schemeClr val="tx1">
                    <a:lumMod val="75000"/>
                    <a:lumOff val="25000"/>
                  </a:schemeClr>
                </a:solidFill>
                <a:latin typeface="Arial" panose="020B0604020202020204" pitchFamily="34" charset="0"/>
                <a:cs typeface="Arial" panose="020B0604020202020204" pitchFamily="34" charset="0"/>
              </a:defRPr>
            </a:lvl5pPr>
            <a:lvl6pPr marL="2514600" indent="-228600">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b="0" i="0">
                <a:solidFill>
                  <a:schemeClr val="tx1">
                    <a:lumMod val="75000"/>
                    <a:lumOff val="25000"/>
                  </a:schemeClr>
                </a:solidFill>
              </a:defRPr>
            </a:lvl9pPr>
          </a:lstStyle>
          <a:p>
            <a:pPr marL="0" indent="0">
              <a:buNone/>
            </a:pPr>
            <a:r>
              <a:rPr lang="en-US" sz="1600" b="1" dirty="0"/>
              <a:t>Learning Units:</a:t>
            </a:r>
          </a:p>
          <a:p>
            <a:r>
              <a:rPr lang="en-US" sz="1600" dirty="0"/>
              <a:t>1.0 AIA HSW LU approved for this course</a:t>
            </a:r>
          </a:p>
        </p:txBody>
      </p:sp>
      <p:sp>
        <p:nvSpPr>
          <p:cNvPr id="2" name="Double Wave 1">
            <a:extLst>
              <a:ext uri="{FF2B5EF4-FFF2-40B4-BE49-F238E27FC236}">
                <a16:creationId xmlns:a16="http://schemas.microsoft.com/office/drawing/2014/main" id="{EADEC0EE-364A-DADE-B74E-1A44C9D7481D}"/>
              </a:ext>
            </a:extLst>
          </p:cNvPr>
          <p:cNvSpPr/>
          <p:nvPr/>
        </p:nvSpPr>
        <p:spPr>
          <a:xfrm>
            <a:off x="3501958" y="5612859"/>
            <a:ext cx="4309353" cy="758757"/>
          </a:xfrm>
          <a:prstGeom prst="double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t>We’ll send you the slides later!</a:t>
            </a:r>
          </a:p>
        </p:txBody>
      </p:sp>
    </p:spTree>
    <p:extLst>
      <p:ext uri="{BB962C8B-B14F-4D97-AF65-F5344CB8AC3E}">
        <p14:creationId xmlns:p14="http://schemas.microsoft.com/office/powerpoint/2010/main" val="41884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69DAD-D7B7-A64E-97B3-872457482C07}"/>
              </a:ext>
            </a:extLst>
          </p:cNvPr>
          <p:cNvSpPr>
            <a:spLocks noGrp="1"/>
          </p:cNvSpPr>
          <p:nvPr>
            <p:ph type="title"/>
          </p:nvPr>
        </p:nvSpPr>
        <p:spPr>
          <a:xfrm>
            <a:off x="635908" y="206617"/>
            <a:ext cx="6408530" cy="618524"/>
          </a:xfrm>
        </p:spPr>
        <p:txBody>
          <a:bodyPr/>
          <a:lstStyle/>
          <a:p>
            <a:r>
              <a:rPr lang="en-US" dirty="0"/>
              <a:t>Agenda</a:t>
            </a:r>
          </a:p>
        </p:txBody>
      </p:sp>
      <p:sp>
        <p:nvSpPr>
          <p:cNvPr id="3" name="Content Placeholder 2">
            <a:extLst>
              <a:ext uri="{FF2B5EF4-FFF2-40B4-BE49-F238E27FC236}">
                <a16:creationId xmlns:a16="http://schemas.microsoft.com/office/drawing/2014/main" id="{0B2D86DA-48FA-B54C-B118-6B9231D1185C}"/>
              </a:ext>
            </a:extLst>
          </p:cNvPr>
          <p:cNvSpPr>
            <a:spLocks noGrp="1"/>
          </p:cNvSpPr>
          <p:nvPr>
            <p:ph idx="1"/>
          </p:nvPr>
        </p:nvSpPr>
        <p:spPr>
          <a:xfrm>
            <a:off x="635908" y="901586"/>
            <a:ext cx="6286322" cy="5416119"/>
          </a:xfrm>
        </p:spPr>
        <p:txBody>
          <a:bodyPr>
            <a:noAutofit/>
          </a:bodyPr>
          <a:lstStyle/>
          <a:p>
            <a:pPr marL="514350" indent="-514350">
              <a:buFont typeface="+mj-lt"/>
              <a:buAutoNum type="arabicPeriod"/>
            </a:pPr>
            <a:r>
              <a:rPr lang="en-US" dirty="0"/>
              <a:t>California’s Clean Energy Goals</a:t>
            </a:r>
          </a:p>
          <a:p>
            <a:pPr marL="514350" indent="-514350">
              <a:buFont typeface="+mj-lt"/>
              <a:buAutoNum type="arabicPeriod"/>
            </a:pPr>
            <a:r>
              <a:rPr lang="en-US" dirty="0"/>
              <a:t>ZNCD and the Electric Grid</a:t>
            </a:r>
          </a:p>
          <a:p>
            <a:pPr marL="514350" indent="-514350">
              <a:buFont typeface="+mj-lt"/>
              <a:buAutoNum type="arabicPeriod"/>
            </a:pPr>
            <a:r>
              <a:rPr lang="en-US" dirty="0"/>
              <a:t>ZNCD and Transportation</a:t>
            </a:r>
            <a:endParaRPr lang="en-US" sz="2400" dirty="0"/>
          </a:p>
          <a:p>
            <a:pPr marL="514350" indent="-514350">
              <a:buFont typeface="+mj-lt"/>
              <a:buAutoNum type="arabicPeriod"/>
            </a:pPr>
            <a:r>
              <a:rPr lang="en-US" dirty="0"/>
              <a:t>ZNCD Buildings</a:t>
            </a:r>
            <a:endParaRPr lang="en-US" sz="2400" dirty="0"/>
          </a:p>
        </p:txBody>
      </p:sp>
      <p:pic>
        <p:nvPicPr>
          <p:cNvPr id="5" name="Picture 4">
            <a:extLst>
              <a:ext uri="{FF2B5EF4-FFF2-40B4-BE49-F238E27FC236}">
                <a16:creationId xmlns:a16="http://schemas.microsoft.com/office/drawing/2014/main" id="{A21C0E63-52B0-5747-A1D7-7A64FC49519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562310" y="0"/>
            <a:ext cx="4629690" cy="3309024"/>
          </a:xfrm>
          <a:prstGeom prst="rect">
            <a:avLst/>
          </a:prstGeom>
        </p:spPr>
      </p:pic>
      <p:pic>
        <p:nvPicPr>
          <p:cNvPr id="7" name="Picture 6">
            <a:extLst>
              <a:ext uri="{FF2B5EF4-FFF2-40B4-BE49-F238E27FC236}">
                <a16:creationId xmlns:a16="http://schemas.microsoft.com/office/drawing/2014/main" id="{CF525A69-C9BC-3041-9E76-2D470E08221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566753" y="3309023"/>
            <a:ext cx="4625247" cy="3426613"/>
          </a:xfrm>
          <a:prstGeom prst="rect">
            <a:avLst/>
          </a:prstGeom>
        </p:spPr>
      </p:pic>
      <p:pic>
        <p:nvPicPr>
          <p:cNvPr id="8" name="Picture 7">
            <a:extLst>
              <a:ext uri="{FF2B5EF4-FFF2-40B4-BE49-F238E27FC236}">
                <a16:creationId xmlns:a16="http://schemas.microsoft.com/office/drawing/2014/main" id="{4603A8AB-FB1D-EE4F-8DC6-C6F0B3FC82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39120" y="5427663"/>
            <a:ext cx="812800" cy="749300"/>
          </a:xfrm>
          <a:prstGeom prst="rect">
            <a:avLst/>
          </a:prstGeom>
        </p:spPr>
      </p:pic>
    </p:spTree>
    <p:extLst>
      <p:ext uri="{BB962C8B-B14F-4D97-AF65-F5344CB8AC3E}">
        <p14:creationId xmlns:p14="http://schemas.microsoft.com/office/powerpoint/2010/main" val="111344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D87C-A130-586C-8D34-F53E00DD6387}"/>
              </a:ext>
            </a:extLst>
          </p:cNvPr>
          <p:cNvSpPr>
            <a:spLocks noGrp="1"/>
          </p:cNvSpPr>
          <p:nvPr>
            <p:ph type="title"/>
          </p:nvPr>
        </p:nvSpPr>
        <p:spPr>
          <a:xfrm>
            <a:off x="404645" y="2957345"/>
            <a:ext cx="3519655" cy="2852737"/>
          </a:xfrm>
        </p:spPr>
        <p:txBody>
          <a:bodyPr>
            <a:normAutofit fontScale="90000"/>
          </a:bodyPr>
          <a:lstStyle/>
          <a:p>
            <a:r>
              <a:rPr lang="en-US" dirty="0"/>
              <a:t>ZNCD and California’s Clean Energy Goals</a:t>
            </a:r>
          </a:p>
        </p:txBody>
      </p:sp>
      <p:pic>
        <p:nvPicPr>
          <p:cNvPr id="3" name="Picture 2">
            <a:extLst>
              <a:ext uri="{FF2B5EF4-FFF2-40B4-BE49-F238E27FC236}">
                <a16:creationId xmlns:a16="http://schemas.microsoft.com/office/drawing/2014/main" id="{9E34EB9B-7E8C-7238-1A60-6F017CEEFA4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70400" y="0"/>
            <a:ext cx="7721600" cy="6748295"/>
          </a:xfrm>
          <a:prstGeom prst="rect">
            <a:avLst/>
          </a:prstGeom>
        </p:spPr>
      </p:pic>
      <p:sp>
        <p:nvSpPr>
          <p:cNvPr id="4" name="TextBox 3">
            <a:extLst>
              <a:ext uri="{FF2B5EF4-FFF2-40B4-BE49-F238E27FC236}">
                <a16:creationId xmlns:a16="http://schemas.microsoft.com/office/drawing/2014/main" id="{A23A4C7B-BE97-C910-9D0C-F9C82661BABE}"/>
              </a:ext>
            </a:extLst>
          </p:cNvPr>
          <p:cNvSpPr txBox="1"/>
          <p:nvPr/>
        </p:nvSpPr>
        <p:spPr>
          <a:xfrm>
            <a:off x="4470400" y="6223707"/>
            <a:ext cx="4991100" cy="278694"/>
          </a:xfrm>
          <a:prstGeom prst="rect">
            <a:avLst/>
          </a:prstGeom>
          <a:solidFill>
            <a:schemeClr val="bg2"/>
          </a:solidFill>
          <a:effectLst/>
        </p:spPr>
        <p:txBody>
          <a:bodyPr vert="horz" wrap="square" lIns="91440" tIns="45720" rIns="91440" bIns="45720" rtlCol="0">
            <a:noAutofit/>
          </a:bodyPr>
          <a:lstStyle/>
          <a:p>
            <a:pPr algn="l"/>
            <a:r>
              <a:rPr lang="en-US" sz="1400" dirty="0"/>
              <a:t>California Air Resources Board (CARB) - Mary D. Nichols Campus</a:t>
            </a:r>
            <a:endParaRPr lang="en-US" sz="1400" i="0" dirty="0"/>
          </a:p>
        </p:txBody>
      </p:sp>
    </p:spTree>
    <p:extLst>
      <p:ext uri="{BB962C8B-B14F-4D97-AF65-F5344CB8AC3E}">
        <p14:creationId xmlns:p14="http://schemas.microsoft.com/office/powerpoint/2010/main" val="517518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2.2|0.8|0.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Boardroom">
  <a:themeElements>
    <a:clrScheme name="Custom 4">
      <a:dk1>
        <a:srgbClr val="000000"/>
      </a:dk1>
      <a:lt1>
        <a:srgbClr val="FFFFFF"/>
      </a:lt1>
      <a:dk2>
        <a:srgbClr val="17406D"/>
      </a:dk2>
      <a:lt2>
        <a:srgbClr val="DBEFF9"/>
      </a:lt2>
      <a:accent1>
        <a:srgbClr val="274889"/>
      </a:accent1>
      <a:accent2>
        <a:srgbClr val="8D2B5A"/>
      </a:accent2>
      <a:accent3>
        <a:srgbClr val="F26E2B"/>
      </a:accent3>
      <a:accent4>
        <a:srgbClr val="8CB7E8"/>
      </a:accent4>
      <a:accent5>
        <a:srgbClr val="FEFFFE"/>
      </a:accent5>
      <a:accent6>
        <a:srgbClr val="A5C249"/>
      </a:accent6>
      <a:hlink>
        <a:srgbClr val="F49100"/>
      </a:hlink>
      <a:folHlink>
        <a:srgbClr val="85DFD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0.xml><?xml version="1.0" encoding="utf-8"?>
<a:theme xmlns:a="http://schemas.openxmlformats.org/drawingml/2006/main" name="7_Ion Boardroom">
  <a:themeElements>
    <a:clrScheme name="Custom 4">
      <a:dk1>
        <a:srgbClr val="000000"/>
      </a:dk1>
      <a:lt1>
        <a:srgbClr val="FFFFFF"/>
      </a:lt1>
      <a:dk2>
        <a:srgbClr val="17406D"/>
      </a:dk2>
      <a:lt2>
        <a:srgbClr val="DBEFF9"/>
      </a:lt2>
      <a:accent1>
        <a:srgbClr val="274889"/>
      </a:accent1>
      <a:accent2>
        <a:srgbClr val="8D2B5A"/>
      </a:accent2>
      <a:accent3>
        <a:srgbClr val="F26E2B"/>
      </a:accent3>
      <a:accent4>
        <a:srgbClr val="8CB7E8"/>
      </a:accent4>
      <a:accent5>
        <a:srgbClr val="FEFFFE"/>
      </a:accent5>
      <a:accent6>
        <a:srgbClr val="A5C249"/>
      </a:accent6>
      <a:hlink>
        <a:srgbClr val="F49100"/>
      </a:hlink>
      <a:folHlink>
        <a:srgbClr val="85DFD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effectLst/>
      </a:spPr>
      <a:bodyPr vert="horz" lIns="91440" tIns="45720" rIns="91440" bIns="45720" rtlCol="0">
        <a:noAutofit/>
      </a:bodyPr>
      <a:lstStyle>
        <a:defPPr algn="l">
          <a:defRPr sz="2500" i="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Ion Boardroom">
  <a:themeElements>
    <a:clrScheme name="Custom 4">
      <a:dk1>
        <a:srgbClr val="000000"/>
      </a:dk1>
      <a:lt1>
        <a:srgbClr val="FFFFFF"/>
      </a:lt1>
      <a:dk2>
        <a:srgbClr val="17406D"/>
      </a:dk2>
      <a:lt2>
        <a:srgbClr val="DBEFF9"/>
      </a:lt2>
      <a:accent1>
        <a:srgbClr val="274889"/>
      </a:accent1>
      <a:accent2>
        <a:srgbClr val="8D2B5A"/>
      </a:accent2>
      <a:accent3>
        <a:srgbClr val="F26E2B"/>
      </a:accent3>
      <a:accent4>
        <a:srgbClr val="8CB7E8"/>
      </a:accent4>
      <a:accent5>
        <a:srgbClr val="FEFFFE"/>
      </a:accent5>
      <a:accent6>
        <a:srgbClr val="A5C249"/>
      </a:accent6>
      <a:hlink>
        <a:srgbClr val="F49100"/>
      </a:hlink>
      <a:folHlink>
        <a:srgbClr val="85DFD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3_Ion Boardroom">
  <a:themeElements>
    <a:clrScheme name="Custom 4">
      <a:dk1>
        <a:srgbClr val="000000"/>
      </a:dk1>
      <a:lt1>
        <a:srgbClr val="FFFFFF"/>
      </a:lt1>
      <a:dk2>
        <a:srgbClr val="17406D"/>
      </a:dk2>
      <a:lt2>
        <a:srgbClr val="DBEFF9"/>
      </a:lt2>
      <a:accent1>
        <a:srgbClr val="274889"/>
      </a:accent1>
      <a:accent2>
        <a:srgbClr val="8D2B5A"/>
      </a:accent2>
      <a:accent3>
        <a:srgbClr val="F26E2B"/>
      </a:accent3>
      <a:accent4>
        <a:srgbClr val="8CB7E8"/>
      </a:accent4>
      <a:accent5>
        <a:srgbClr val="FEFFFE"/>
      </a:accent5>
      <a:accent6>
        <a:srgbClr val="A5C249"/>
      </a:accent6>
      <a:hlink>
        <a:srgbClr val="F49100"/>
      </a:hlink>
      <a:folHlink>
        <a:srgbClr val="85DFD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5.xml><?xml version="1.0" encoding="utf-8"?>
<a:theme xmlns:a="http://schemas.openxmlformats.org/drawingml/2006/main" name="4_Ion Boardroom">
  <a:themeElements>
    <a:clrScheme name="Custom 4">
      <a:dk1>
        <a:srgbClr val="000000"/>
      </a:dk1>
      <a:lt1>
        <a:srgbClr val="FFFFFF"/>
      </a:lt1>
      <a:dk2>
        <a:srgbClr val="17406D"/>
      </a:dk2>
      <a:lt2>
        <a:srgbClr val="DBEFF9"/>
      </a:lt2>
      <a:accent1>
        <a:srgbClr val="274889"/>
      </a:accent1>
      <a:accent2>
        <a:srgbClr val="8D2B5A"/>
      </a:accent2>
      <a:accent3>
        <a:srgbClr val="F26E2B"/>
      </a:accent3>
      <a:accent4>
        <a:srgbClr val="8CB7E8"/>
      </a:accent4>
      <a:accent5>
        <a:srgbClr val="FEFFFE"/>
      </a:accent5>
      <a:accent6>
        <a:srgbClr val="A5C249"/>
      </a:accent6>
      <a:hlink>
        <a:srgbClr val="F49100"/>
      </a:hlink>
      <a:folHlink>
        <a:srgbClr val="85DFD0"/>
      </a:folHlink>
    </a:clrScheme>
    <a:fontScheme name="Candara">
      <a:majorFont>
        <a:latin typeface="Candara" panose="020E0502030303020204"/>
        <a:ea typeface="Candara" panose="020E0502030303020204"/>
        <a:cs typeface="Arial"/>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Candara" panose="020E0502030303020204"/>
        <a:cs typeface="Arial"/>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fillRect/>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6.xml><?xml version="1.0" encoding="utf-8"?>
<a:theme xmlns:a="http://schemas.openxmlformats.org/drawingml/2006/main" name="5_Ion Boardroom">
  <a:themeElements>
    <a:clrScheme name="Custom 4">
      <a:dk1>
        <a:srgbClr val="000000"/>
      </a:dk1>
      <a:lt1>
        <a:srgbClr val="FFFFFF"/>
      </a:lt1>
      <a:dk2>
        <a:srgbClr val="17406D"/>
      </a:dk2>
      <a:lt2>
        <a:srgbClr val="DBEFF9"/>
      </a:lt2>
      <a:accent1>
        <a:srgbClr val="274889"/>
      </a:accent1>
      <a:accent2>
        <a:srgbClr val="8D2B5A"/>
      </a:accent2>
      <a:accent3>
        <a:srgbClr val="F26E2B"/>
      </a:accent3>
      <a:accent4>
        <a:srgbClr val="8CB7E8"/>
      </a:accent4>
      <a:accent5>
        <a:srgbClr val="FEFFFE"/>
      </a:accent5>
      <a:accent6>
        <a:srgbClr val="A5C249"/>
      </a:accent6>
      <a:hlink>
        <a:srgbClr val="F49100"/>
      </a:hlink>
      <a:folHlink>
        <a:srgbClr val="85DFD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7.xml><?xml version="1.0" encoding="utf-8"?>
<a:theme xmlns:a="http://schemas.openxmlformats.org/drawingml/2006/main" name="2_Fra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1_3C-R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effectLst/>
      </a:spPr>
      <a:bodyPr vert="horz" lIns="91440" tIns="45720" rIns="91440" bIns="45720" rtlCol="0">
        <a:noAutofit/>
      </a:bodyPr>
      <a:lstStyle>
        <a:defPPr algn="l">
          <a:defRPr sz="2500" i="0" dirty="0" smtClean="0"/>
        </a:defPPr>
      </a:lstStyle>
    </a:txDef>
  </a:objectDefaults>
  <a:extraClrSchemeLst/>
  <a:extLst>
    <a:ext uri="{05A4C25C-085E-4340-85A3-A5531E510DB2}">
      <thm15:themeFamily xmlns:thm15="http://schemas.microsoft.com/office/thememl/2012/main" name="3C-REN" id="{3911A054-6F9C-4628-BCA9-4B39D215684F}" vid="{0D3E5A8F-517B-40BE-97CD-935A76B8EF42}"/>
    </a:ext>
  </a:extLst>
</a:theme>
</file>

<file path=ppt/theme/theme9.xml><?xml version="1.0" encoding="utf-8"?>
<a:theme xmlns:a="http://schemas.openxmlformats.org/drawingml/2006/main" name="6_Ion Boardroom">
  <a:themeElements>
    <a:clrScheme name="Custom 4">
      <a:dk1>
        <a:srgbClr val="000000"/>
      </a:dk1>
      <a:lt1>
        <a:srgbClr val="FFFFFF"/>
      </a:lt1>
      <a:dk2>
        <a:srgbClr val="17406D"/>
      </a:dk2>
      <a:lt2>
        <a:srgbClr val="DBEFF9"/>
      </a:lt2>
      <a:accent1>
        <a:srgbClr val="274889"/>
      </a:accent1>
      <a:accent2>
        <a:srgbClr val="8D2B5A"/>
      </a:accent2>
      <a:accent3>
        <a:srgbClr val="F26E2B"/>
      </a:accent3>
      <a:accent4>
        <a:srgbClr val="8CB7E8"/>
      </a:accent4>
      <a:accent5>
        <a:srgbClr val="FEFFFE"/>
      </a:accent5>
      <a:accent6>
        <a:srgbClr val="A5C249"/>
      </a:accent6>
      <a:hlink>
        <a:srgbClr val="F49100"/>
      </a:hlink>
      <a:folHlink>
        <a:srgbClr val="85DFD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1a39ac2-2b2f-4a82-a6f3-15a428bbe6f4">
      <UserInfo>
        <DisplayName>Logan, Ian</DisplayName>
        <AccountId>67</AccountId>
        <AccountType/>
      </UserInfo>
      <UserInfo>
        <DisplayName>Torres, Itzel</DisplayName>
        <AccountId>31</AccountId>
        <AccountType/>
      </UserInfo>
    </SharedWithUsers>
    <_x006b_yd9 xmlns="d7fd6bec-b76d-4c13-a52c-e745b280b385">
      <UserInfo>
        <DisplayName/>
        <AccountId xsi:nil="true"/>
        <AccountType/>
      </UserInfo>
    </_x006b_yd9>
    <lcf76f155ced4ddcb4097134ff3c332f xmlns="d7fd6bec-b76d-4c13-a52c-e745b280b385">
      <Terms xmlns="http://schemas.microsoft.com/office/infopath/2007/PartnerControls"/>
    </lcf76f155ced4ddcb4097134ff3c332f>
    <TaxCatchAll xmlns="e1a39ac2-2b2f-4a82-a6f3-15a428bbe6f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C64EE5F8D7BD4EB6250893D0A69685" ma:contentTypeVersion="18" ma:contentTypeDescription="Create a new document." ma:contentTypeScope="" ma:versionID="de653f1ccd9f6856e257f824a49fadf2">
  <xsd:schema xmlns:xsd="http://www.w3.org/2001/XMLSchema" xmlns:xs="http://www.w3.org/2001/XMLSchema" xmlns:p="http://schemas.microsoft.com/office/2006/metadata/properties" xmlns:ns2="d7fd6bec-b76d-4c13-a52c-e745b280b385" xmlns:ns3="e1a39ac2-2b2f-4a82-a6f3-15a428bbe6f4" targetNamespace="http://schemas.microsoft.com/office/2006/metadata/properties" ma:root="true" ma:fieldsID="6955f0cf8b2b6b18a58eb8d6dfe84a85" ns2:_="" ns3:_="">
    <xsd:import namespace="d7fd6bec-b76d-4c13-a52c-e745b280b385"/>
    <xsd:import namespace="e1a39ac2-2b2f-4a82-a6f3-15a428bbe6f4"/>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_x006b_yd9"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fd6bec-b76d-4c13-a52c-e745b280b3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x006b_yd9" ma:index="19" nillable="true" ma:displayName="Person or Group" ma:list="UserInfo" ma:internalName="_x006b_yd9">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99d13fc-c809-493d-abca-e31c9aa207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a39ac2-2b2f-4a82-a6f3-15a428bbe6f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04671d-b256-4193-9578-874851d2aa88}" ma:internalName="TaxCatchAll" ma:showField="CatchAllData" ma:web="e1a39ac2-2b2f-4a82-a6f3-15a428bbe6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080B02-6825-43D1-B55F-73EC4301655A}">
  <ds:schemaRefs>
    <ds:schemaRef ds:uri="http://www.w3.org/XML/1998/namespace"/>
    <ds:schemaRef ds:uri="http://schemas.microsoft.com/office/2006/documentManagement/types"/>
    <ds:schemaRef ds:uri="d7fd6bec-b76d-4c13-a52c-e745b280b385"/>
    <ds:schemaRef ds:uri="http://purl.org/dc/terms/"/>
    <ds:schemaRef ds:uri="http://purl.org/dc/dcmitype/"/>
    <ds:schemaRef ds:uri="e1a39ac2-2b2f-4a82-a6f3-15a428bbe6f4"/>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01BB8B7-E886-4F28-B11F-F6C04F5FF39E}">
  <ds:schemaRefs>
    <ds:schemaRef ds:uri="http://schemas.microsoft.com/sharepoint/v3/contenttype/forms"/>
  </ds:schemaRefs>
</ds:datastoreItem>
</file>

<file path=customXml/itemProps3.xml><?xml version="1.0" encoding="utf-8"?>
<ds:datastoreItem xmlns:ds="http://schemas.openxmlformats.org/officeDocument/2006/customXml" ds:itemID="{CDEEEC44-A34E-4D46-961B-064A7D8D79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fd6bec-b76d-4c13-a52c-e745b280b385"/>
    <ds:schemaRef ds:uri="e1a39ac2-2b2f-4a82-a6f3-15a428bbe6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14999</TotalTime>
  <Words>3830</Words>
  <Application>Microsoft Office PowerPoint</Application>
  <PresentationFormat>Widescreen</PresentationFormat>
  <Paragraphs>491</Paragraphs>
  <Slides>51</Slides>
  <Notes>21</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51</vt:i4>
      </vt:variant>
    </vt:vector>
  </HeadingPairs>
  <TitlesOfParts>
    <vt:vector size="72" baseType="lpstr">
      <vt:lpstr>Arial</vt:lpstr>
      <vt:lpstr>Arial,Sans-Serif</vt:lpstr>
      <vt:lpstr>Calibri</vt:lpstr>
      <vt:lpstr>Corbel</vt:lpstr>
      <vt:lpstr>Courier New</vt:lpstr>
      <vt:lpstr>Source Sans Pro</vt:lpstr>
      <vt:lpstr>Symbol</vt:lpstr>
      <vt:lpstr>Times New Roman</vt:lpstr>
      <vt:lpstr>Wingdings</vt:lpstr>
      <vt:lpstr>Wingdings 2</vt:lpstr>
      <vt:lpstr>Wingdings 3</vt:lpstr>
      <vt:lpstr>1_Ion Boardroom</vt:lpstr>
      <vt:lpstr>Office Theme</vt:lpstr>
      <vt:lpstr>2_Ion Boardroom</vt:lpstr>
      <vt:lpstr>3_Ion Boardroom</vt:lpstr>
      <vt:lpstr>4_Ion Boardroom</vt:lpstr>
      <vt:lpstr>5_Ion Boardroom</vt:lpstr>
      <vt:lpstr>2_Frame</vt:lpstr>
      <vt:lpstr>1_3C-REN</vt:lpstr>
      <vt:lpstr>6_Ion Boardroom</vt:lpstr>
      <vt:lpstr>7_Ion Boardroom</vt:lpstr>
      <vt:lpstr>Carbon Reduction through Building Electrification – Part 1: All-Electric Design and Construction Series</vt:lpstr>
      <vt:lpstr>Zoom Orientation</vt:lpstr>
      <vt:lpstr>3C-REN: Tri-County  Regional Energy Network</vt:lpstr>
      <vt:lpstr>3C-REN Programs</vt:lpstr>
      <vt:lpstr>California Licensure &amp; AIA Learning Units</vt:lpstr>
      <vt:lpstr>Series Outline</vt:lpstr>
      <vt:lpstr>Today’s Learning Objectives</vt:lpstr>
      <vt:lpstr>Agenda</vt:lpstr>
      <vt:lpstr>ZNCD and California’s Clean Energy Goals</vt:lpstr>
      <vt:lpstr>Vocabulary Review</vt:lpstr>
      <vt:lpstr>People, Buildings and Everything</vt:lpstr>
      <vt:lpstr>The Source of Our Energy Impacts Climate Change</vt:lpstr>
      <vt:lpstr>California GHG Emissions by Main Economic Sector</vt:lpstr>
      <vt:lpstr>California GHG Emissions Trends</vt:lpstr>
      <vt:lpstr>Buildings and Construction GHG Emissions Cut Across Sectors</vt:lpstr>
      <vt:lpstr>ZNCD and The Electric Grid</vt:lpstr>
      <vt:lpstr>Key Concepts for ZNCD and our Electric Grid</vt:lpstr>
      <vt:lpstr>California’s Electricity Generation is Becoming Cleaner </vt:lpstr>
      <vt:lpstr>Strategies for Meeting the Increase in Energy Demand</vt:lpstr>
      <vt:lpstr>Solar Energy Exceeds Demand for Part of the Day</vt:lpstr>
      <vt:lpstr>Present Situation: When Solar Cannot Meet Demand, NG Peaker Plants Kick-in</vt:lpstr>
      <vt:lpstr>Alternative to Peaker Plants…  Solar with Battery Storage</vt:lpstr>
      <vt:lpstr>California Continues to Add Distributed and Grid Scale Solar</vt:lpstr>
      <vt:lpstr>Solar and Battery Storage –Rapid Expansion Predicted</vt:lpstr>
      <vt:lpstr>Other Infrastructure – Natural Gas and Hydrogen Blending</vt:lpstr>
      <vt:lpstr>H2 Fuel Cells –Marine Vessels and Trucking Vehicles</vt:lpstr>
      <vt:lpstr>California’s Plan for Grid Stability and Expansion</vt:lpstr>
      <vt:lpstr> ZNCD and Transportation</vt:lpstr>
      <vt:lpstr>US Funds $1.7B for Electric Vehicle Manufacturing</vt:lpstr>
      <vt:lpstr>Transportation Electrification in California</vt:lpstr>
      <vt:lpstr>Electric Vehicle Charging in CALGreen</vt:lpstr>
      <vt:lpstr>EV Readiness – 3 Types</vt:lpstr>
      <vt:lpstr>Types of Chargers</vt:lpstr>
      <vt:lpstr>Electric Vehicle Charging- New Single Family</vt:lpstr>
      <vt:lpstr>EV Charging - Multifamily &amp; Hotel/Motels</vt:lpstr>
      <vt:lpstr>Electric Vehicle Charging - Non-Res</vt:lpstr>
      <vt:lpstr>Alternative Approaches to EVCS</vt:lpstr>
      <vt:lpstr>Medium- and Heavy-Duty Charging – and another thing…</vt:lpstr>
      <vt:lpstr>ZNCD Buildings </vt:lpstr>
      <vt:lpstr>ZNC Buildings</vt:lpstr>
      <vt:lpstr>Forest Edge Elementary School –ASHRAE Technology Award 2024</vt:lpstr>
      <vt:lpstr>ILFI Full Living Building Certification –PAE Living Building</vt:lpstr>
      <vt:lpstr>ZNE - California Air Resources Board –Leading by Example</vt:lpstr>
      <vt:lpstr>ILFI Living Building –Gulf State Park Interpretive Center</vt:lpstr>
      <vt:lpstr>California Buildings: Pathway to Carbon Neutrality</vt:lpstr>
      <vt:lpstr>Big Picture Goals for the 2022 Code (and 2025…) </vt:lpstr>
      <vt:lpstr>All-Electric (and Nearly All-Electric) Buildings</vt:lpstr>
      <vt:lpstr>Expected Benefits of California’s Climate Action Plan</vt:lpstr>
      <vt:lpstr>Questions about Title 24?</vt:lpstr>
      <vt:lpstr>Closing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3C-REN Overview</dc:title>
  <dc:creator>Mindy Craig</dc:creator>
  <cp:lastModifiedBy>Andy Pease</cp:lastModifiedBy>
  <cp:revision>334</cp:revision>
  <cp:lastPrinted>2023-11-29T20:36:02Z</cp:lastPrinted>
  <dcterms:created xsi:type="dcterms:W3CDTF">2020-01-25T17:32:30Z</dcterms:created>
  <dcterms:modified xsi:type="dcterms:W3CDTF">2024-12-19T02:00:02Z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0x010100B5C64EE5F8D7BD4EB6250893D0A69685</vt:lpwstr>
  </property>
  <property fmtid="{D5CDD505-2E9C-101B-9397-08002B2CF9AE}" pid="3" name="Order">
    <vt:r8>444900</vt:r8>
  </property>
  <property fmtid="{D5CDD505-2E9C-101B-9397-08002B2CF9AE}" pid="4" name="ComplianceAssetId">
    <vt:lpwstr/>
  </property>
  <property fmtid="{D5CDD505-2E9C-101B-9397-08002B2CF9AE}" pid="5" name="MediaServiceImageTags">
    <vt:lpwstr/>
  </property>
</Properties>
</file>